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2"/>
  </p:notesMasterIdLst>
  <p:sldIdLst>
    <p:sldId id="256" r:id="rId3"/>
    <p:sldId id="260" r:id="rId4"/>
    <p:sldId id="262" r:id="rId5"/>
    <p:sldId id="267" r:id="rId6"/>
    <p:sldId id="268" r:id="rId7"/>
    <p:sldId id="269" r:id="rId8"/>
    <p:sldId id="271" r:id="rId9"/>
    <p:sldId id="270" r:id="rId10"/>
    <p:sldId id="272" r:id="rId11"/>
    <p:sldId id="273" r:id="rId13"/>
    <p:sldId id="274" r:id="rId14"/>
    <p:sldId id="277" r:id="rId15"/>
    <p:sldId id="278" r:id="rId16"/>
    <p:sldId id="279" r:id="rId17"/>
    <p:sldId id="275" r:id="rId18"/>
    <p:sldId id="276"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showGuides="1">
      <p:cViewPr varScale="1">
        <p:scale>
          <a:sx n="74" d="100"/>
          <a:sy n="74" d="100"/>
        </p:scale>
        <p:origin x="-1092" y="-90"/>
      </p:cViewPr>
      <p:guideLst>
        <p:guide orient="horz" pos="215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notesMaster" Target="notesMasters/notesMaster1.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gradFill>
          <a:gsLst>
            <a:gs pos="0">
              <a:srgbClr val="2A85F0">
                <a:alpha val="100000"/>
              </a:srgbClr>
            </a:gs>
            <a:gs pos="100000">
              <a:srgbClr val="24B6C7">
                <a:alpha val="72941"/>
              </a:srgbClr>
            </a:gs>
          </a:gsLst>
          <a:lin ang="5400000"/>
        </a:gradFill>
        <a:effectLst/>
      </p:bgPr>
    </p:bg>
    <p:spTree>
      <p:nvGrpSpPr>
        <p:cNvPr id="1" name=""/>
        <p:cNvGrpSpPr/>
        <p:nvPr/>
      </p:nvGrpSpPr>
      <p:grpSpPr>
        <a:xfrm>
          <a:off x="0" y="0"/>
          <a:ext cx="0" cy="0"/>
          <a:chOff x="0" y="0"/>
          <a:chExt cx="0" cy="0"/>
        </a:xfrm>
      </p:grpSpPr>
      <p:grpSp>
        <p:nvGrpSpPr>
          <p:cNvPr id="2" name="Group 2"/>
          <p:cNvGrpSpPr/>
          <p:nvPr/>
        </p:nvGrpSpPr>
        <p:grpSpPr>
          <a:xfrm rot="0">
            <a:off x="0" y="0"/>
            <a:ext cx="12191999" cy="6858000"/>
            <a:chOff x="0" y="0"/>
            <a:chExt cx="12191999" cy="6858000"/>
          </a:xfrm>
        </p:grpSpPr>
        <p:sp>
          <p:nvSpPr>
            <p:cNvPr id="3" name="AutoShape 3"/>
            <p:cNvSpPr/>
            <p:nvPr/>
          </p:nvSpPr>
          <p:spPr>
            <a:xfrm flipH="1">
              <a:off x="5174946" y="0"/>
              <a:ext cx="6633029" cy="6858000"/>
            </a:xfrm>
            <a:custGeom>
              <a:avLst/>
              <a:gdLst/>
              <a:ahLst/>
              <a:cxnLst/>
              <a:rect l="l" t="t" r="r" b="b"/>
              <a:pathLst>
                <a:path w="9053898" h="6858000">
                  <a:moveTo>
                    <a:pt x="6429148" y="0"/>
                  </a:moveTo>
                  <a:lnTo>
                    <a:pt x="0" y="0"/>
                  </a:lnTo>
                  <a:lnTo>
                    <a:pt x="0" y="6858000"/>
                  </a:lnTo>
                  <a:lnTo>
                    <a:pt x="6435240" y="6858000"/>
                  </a:lnTo>
                  <a:lnTo>
                    <a:pt x="6604863" y="6671323"/>
                  </a:lnTo>
                  <a:cubicBezTo>
                    <a:pt x="8707401" y="4357387"/>
                    <a:pt x="8707401" y="4357387"/>
                    <a:pt x="8707401" y="4357387"/>
                  </a:cubicBezTo>
                  <a:cubicBezTo>
                    <a:pt x="9169398" y="3844418"/>
                    <a:pt x="9169398" y="3020559"/>
                    <a:pt x="8707401" y="2507589"/>
                  </a:cubicBezTo>
                  <a:cubicBezTo>
                    <a:pt x="7644214" y="1337379"/>
                    <a:pt x="6946497" y="569428"/>
                    <a:pt x="6488621" y="65460"/>
                  </a:cubicBezTo>
                  <a:close/>
                </a:path>
              </a:pathLst>
            </a:custGeom>
            <a:gradFill>
              <a:gsLst>
                <a:gs pos="0">
                  <a:srgbClr val="2A85F0">
                    <a:alpha val="0"/>
                  </a:srgbClr>
                </a:gs>
                <a:gs pos="100000">
                  <a:srgbClr val="2A85F0">
                    <a:alpha val="36862"/>
                  </a:srgbClr>
                </a:gs>
              </a:gsLst>
              <a:lin ang="5400000"/>
            </a:gradFill>
            <a:ln>
              <a:prstDash val="solid"/>
              <a:headEnd type="none"/>
              <a:tailEnd type="none"/>
            </a:ln>
          </p:spPr>
        </p:sp>
        <p:sp>
          <p:nvSpPr>
            <p:cNvPr id="4" name="AutoShape 4"/>
            <p:cNvSpPr/>
            <p:nvPr/>
          </p:nvSpPr>
          <p:spPr>
            <a:xfrm flipH="1" flipV="1">
              <a:off x="5076" y="3487366"/>
              <a:ext cx="4332276" cy="3370634"/>
            </a:xfrm>
            <a:custGeom>
              <a:avLst/>
              <a:gdLst/>
              <a:ahLst/>
              <a:cxnLst/>
              <a:rect l="l" t="t" r="r" b="b"/>
              <a:pathLst>
                <a:path w="3012445" h="2152927">
                  <a:moveTo>
                    <a:pt x="0" y="0"/>
                  </a:moveTo>
                  <a:lnTo>
                    <a:pt x="3012445" y="0"/>
                  </a:lnTo>
                  <a:lnTo>
                    <a:pt x="3012445" y="1666243"/>
                  </a:lnTo>
                  <a:lnTo>
                    <a:pt x="2657578" y="2021110"/>
                  </a:lnTo>
                  <a:cubicBezTo>
                    <a:pt x="2481822" y="2196866"/>
                    <a:pt x="2196866" y="2196866"/>
                    <a:pt x="2021110" y="2021110"/>
                  </a:cubicBezTo>
                  <a:lnTo>
                    <a:pt x="0" y="0"/>
                  </a:lnTo>
                  <a:close/>
                </a:path>
              </a:pathLst>
            </a:custGeom>
            <a:gradFill>
              <a:gsLst>
                <a:gs pos="0">
                  <a:srgbClr val="2A85F0">
                    <a:alpha val="50196"/>
                  </a:srgbClr>
                </a:gs>
                <a:gs pos="100000">
                  <a:srgbClr val="24B6C7">
                    <a:alpha val="0"/>
                  </a:srgbClr>
                </a:gs>
              </a:gsLst>
              <a:lin ang="5400000"/>
            </a:gradFill>
            <a:ln>
              <a:prstDash val="solid"/>
              <a:headEnd type="none"/>
              <a:tailEnd type="none"/>
            </a:ln>
          </p:spPr>
        </p:sp>
        <p:sp>
          <p:nvSpPr>
            <p:cNvPr id="5" name="AutoShape 5"/>
            <p:cNvSpPr/>
            <p:nvPr/>
          </p:nvSpPr>
          <p:spPr>
            <a:xfrm flipH="1">
              <a:off x="5558970" y="0"/>
              <a:ext cx="6633029" cy="6858000"/>
            </a:xfrm>
            <a:custGeom>
              <a:avLst/>
              <a:gdLst/>
              <a:ahLst/>
              <a:cxnLst/>
              <a:rect l="l" t="t" r="r" b="b"/>
              <a:pathLst>
                <a:path w="9053898" h="6858000">
                  <a:moveTo>
                    <a:pt x="6429148" y="0"/>
                  </a:moveTo>
                  <a:lnTo>
                    <a:pt x="0" y="0"/>
                  </a:lnTo>
                  <a:lnTo>
                    <a:pt x="0" y="6858000"/>
                  </a:lnTo>
                  <a:lnTo>
                    <a:pt x="6435240" y="6858000"/>
                  </a:lnTo>
                  <a:lnTo>
                    <a:pt x="6604863" y="6671323"/>
                  </a:lnTo>
                  <a:cubicBezTo>
                    <a:pt x="8707401" y="4357387"/>
                    <a:pt x="8707401" y="4357387"/>
                    <a:pt x="8707401" y="4357387"/>
                  </a:cubicBezTo>
                  <a:cubicBezTo>
                    <a:pt x="9169398" y="3844418"/>
                    <a:pt x="9169398" y="3020559"/>
                    <a:pt x="8707401" y="2507589"/>
                  </a:cubicBezTo>
                  <a:cubicBezTo>
                    <a:pt x="7644214" y="1337379"/>
                    <a:pt x="6946497" y="569428"/>
                    <a:pt x="6488621" y="65460"/>
                  </a:cubicBezTo>
                  <a:close/>
                </a:path>
              </a:pathLst>
            </a:custGeom>
            <a:blipFill rotWithShape="1">
              <a:blip r:embed="rId2">
                <a:alphaModFix amt="100000"/>
                <a:alphaModFix amt="100000"/>
              </a:blip>
              <a:stretch>
                <a:fillRect l="-27543" r="-27543"/>
              </a:stretch>
            </a:blipFill>
            <a:ln>
              <a:prstDash val="solid"/>
              <a:headEnd type="none"/>
              <a:tailEnd type="none"/>
            </a:ln>
          </p:spPr>
        </p:sp>
        <p:sp>
          <p:nvSpPr>
            <p:cNvPr id="6" name="AutoShape 6"/>
            <p:cNvSpPr/>
            <p:nvPr/>
          </p:nvSpPr>
          <p:spPr>
            <a:xfrm>
              <a:off x="0" y="0"/>
              <a:ext cx="3265714" cy="2067408"/>
            </a:xfrm>
            <a:custGeom>
              <a:avLst/>
              <a:gdLst/>
              <a:ahLst/>
              <a:cxnLst/>
              <a:rect l="l" t="t" r="r" b="b"/>
              <a:pathLst>
                <a:path w="1095" h="694">
                  <a:moveTo>
                    <a:pt x="0" y="0"/>
                  </a:moveTo>
                  <a:cubicBezTo>
                    <a:pt x="0" y="451"/>
                    <a:pt x="0" y="451"/>
                    <a:pt x="0" y="451"/>
                  </a:cubicBezTo>
                  <a:cubicBezTo>
                    <a:pt x="147" y="598"/>
                    <a:pt x="147" y="598"/>
                    <a:pt x="147" y="598"/>
                  </a:cubicBezTo>
                  <a:cubicBezTo>
                    <a:pt x="243" y="694"/>
                    <a:pt x="400" y="694"/>
                    <a:pt x="497" y="598"/>
                  </a:cubicBezTo>
                  <a:cubicBezTo>
                    <a:pt x="1095" y="0"/>
                    <a:pt x="1095" y="0"/>
                    <a:pt x="1095" y="0"/>
                  </a:cubicBezTo>
                  <a:lnTo>
                    <a:pt x="0" y="0"/>
                  </a:lnTo>
                  <a:close/>
                </a:path>
              </a:pathLst>
            </a:custGeom>
            <a:gradFill>
              <a:gsLst>
                <a:gs pos="0">
                  <a:srgbClr val="FFFFFF">
                    <a:alpha val="5098"/>
                  </a:srgbClr>
                </a:gs>
                <a:gs pos="98000">
                  <a:srgbClr val="FFFFFF">
                    <a:alpha val="30196"/>
                  </a:srgbClr>
                </a:gs>
              </a:gsLst>
              <a:lin ang="16200000"/>
            </a:gradFill>
            <a:ln>
              <a:prstDash val="solid"/>
              <a:headEnd type="none"/>
              <a:tailEnd type="none"/>
            </a:ln>
          </p:spPr>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losing">
    <p:bg>
      <p:bgPr>
        <a:gradFill>
          <a:gsLst>
            <a:gs pos="0">
              <a:srgbClr val="2A85F0">
                <a:alpha val="100000"/>
              </a:srgbClr>
            </a:gs>
            <a:gs pos="100000">
              <a:srgbClr val="24B6C7">
                <a:alpha val="72941"/>
              </a:srgbClr>
            </a:gs>
          </a:gsLst>
          <a:lin ang="5400000"/>
        </a:gradFill>
        <a:effectLst/>
      </p:bgPr>
    </p:bg>
    <p:spTree>
      <p:nvGrpSpPr>
        <p:cNvPr id="1" name=""/>
        <p:cNvGrpSpPr/>
        <p:nvPr/>
      </p:nvGrpSpPr>
      <p:grpSpPr>
        <a:xfrm>
          <a:off x="0" y="0"/>
          <a:ext cx="0" cy="0"/>
          <a:chOff x="0" y="0"/>
          <a:chExt cx="0" cy="0"/>
        </a:xfrm>
      </p:grpSpPr>
      <p:grpSp>
        <p:nvGrpSpPr>
          <p:cNvPr id="2" name="Group 2"/>
          <p:cNvGrpSpPr/>
          <p:nvPr/>
        </p:nvGrpSpPr>
        <p:grpSpPr>
          <a:xfrm rot="0">
            <a:off x="0" y="0"/>
            <a:ext cx="12191999" cy="6858000"/>
            <a:chOff x="0" y="0"/>
            <a:chExt cx="12191999" cy="6858000"/>
          </a:xfrm>
        </p:grpSpPr>
        <p:sp>
          <p:nvSpPr>
            <p:cNvPr id="3" name="AutoShape 3"/>
            <p:cNvSpPr/>
            <p:nvPr/>
          </p:nvSpPr>
          <p:spPr>
            <a:xfrm flipH="1">
              <a:off x="5174946" y="0"/>
              <a:ext cx="6633029" cy="6858000"/>
            </a:xfrm>
            <a:custGeom>
              <a:avLst/>
              <a:gdLst/>
              <a:ahLst/>
              <a:cxnLst/>
              <a:rect l="l" t="t" r="r" b="b"/>
              <a:pathLst>
                <a:path w="9053898" h="6858000">
                  <a:moveTo>
                    <a:pt x="6429148" y="0"/>
                  </a:moveTo>
                  <a:lnTo>
                    <a:pt x="0" y="0"/>
                  </a:lnTo>
                  <a:lnTo>
                    <a:pt x="0" y="6858000"/>
                  </a:lnTo>
                  <a:lnTo>
                    <a:pt x="6435240" y="6858000"/>
                  </a:lnTo>
                  <a:lnTo>
                    <a:pt x="6604863" y="6671323"/>
                  </a:lnTo>
                  <a:cubicBezTo>
                    <a:pt x="8707401" y="4357387"/>
                    <a:pt x="8707401" y="4357387"/>
                    <a:pt x="8707401" y="4357387"/>
                  </a:cubicBezTo>
                  <a:cubicBezTo>
                    <a:pt x="9169398" y="3844418"/>
                    <a:pt x="9169398" y="3020559"/>
                    <a:pt x="8707401" y="2507589"/>
                  </a:cubicBezTo>
                  <a:cubicBezTo>
                    <a:pt x="7644214" y="1337379"/>
                    <a:pt x="6946497" y="569428"/>
                    <a:pt x="6488621" y="65460"/>
                  </a:cubicBezTo>
                  <a:close/>
                </a:path>
              </a:pathLst>
            </a:custGeom>
            <a:gradFill>
              <a:gsLst>
                <a:gs pos="0">
                  <a:srgbClr val="2A85F0">
                    <a:alpha val="0"/>
                  </a:srgbClr>
                </a:gs>
                <a:gs pos="100000">
                  <a:srgbClr val="2A85F0">
                    <a:alpha val="36862"/>
                  </a:srgbClr>
                </a:gs>
              </a:gsLst>
              <a:lin ang="5400000"/>
            </a:gradFill>
            <a:ln>
              <a:prstDash val="solid"/>
              <a:headEnd type="none"/>
              <a:tailEnd type="none"/>
            </a:ln>
          </p:spPr>
        </p:sp>
        <p:sp>
          <p:nvSpPr>
            <p:cNvPr id="4" name="AutoShape 4"/>
            <p:cNvSpPr/>
            <p:nvPr/>
          </p:nvSpPr>
          <p:spPr>
            <a:xfrm flipH="1" flipV="1">
              <a:off x="5076" y="3487366"/>
              <a:ext cx="4332276" cy="3370634"/>
            </a:xfrm>
            <a:custGeom>
              <a:avLst/>
              <a:gdLst/>
              <a:ahLst/>
              <a:cxnLst/>
              <a:rect l="l" t="t" r="r" b="b"/>
              <a:pathLst>
                <a:path w="3012445" h="2152927">
                  <a:moveTo>
                    <a:pt x="0" y="0"/>
                  </a:moveTo>
                  <a:lnTo>
                    <a:pt x="3012445" y="0"/>
                  </a:lnTo>
                  <a:lnTo>
                    <a:pt x="3012445" y="1666243"/>
                  </a:lnTo>
                  <a:lnTo>
                    <a:pt x="2657578" y="2021110"/>
                  </a:lnTo>
                  <a:cubicBezTo>
                    <a:pt x="2481822" y="2196866"/>
                    <a:pt x="2196866" y="2196866"/>
                    <a:pt x="2021110" y="2021110"/>
                  </a:cubicBezTo>
                  <a:lnTo>
                    <a:pt x="0" y="0"/>
                  </a:lnTo>
                  <a:close/>
                </a:path>
              </a:pathLst>
            </a:custGeom>
            <a:gradFill>
              <a:gsLst>
                <a:gs pos="0">
                  <a:srgbClr val="2A85F0">
                    <a:alpha val="50196"/>
                  </a:srgbClr>
                </a:gs>
                <a:gs pos="100000">
                  <a:srgbClr val="24B6C7">
                    <a:alpha val="0"/>
                  </a:srgbClr>
                </a:gs>
              </a:gsLst>
              <a:lin ang="5400000"/>
            </a:gradFill>
            <a:ln>
              <a:prstDash val="solid"/>
              <a:headEnd type="none"/>
              <a:tailEnd type="none"/>
            </a:ln>
          </p:spPr>
        </p:sp>
        <p:sp>
          <p:nvSpPr>
            <p:cNvPr id="5" name="AutoShape 5"/>
            <p:cNvSpPr/>
            <p:nvPr/>
          </p:nvSpPr>
          <p:spPr>
            <a:xfrm flipH="1">
              <a:off x="5558970" y="0"/>
              <a:ext cx="6633029" cy="6858000"/>
            </a:xfrm>
            <a:custGeom>
              <a:avLst/>
              <a:gdLst/>
              <a:ahLst/>
              <a:cxnLst/>
              <a:rect l="l" t="t" r="r" b="b"/>
              <a:pathLst>
                <a:path w="9053898" h="6858000">
                  <a:moveTo>
                    <a:pt x="6429148" y="0"/>
                  </a:moveTo>
                  <a:lnTo>
                    <a:pt x="0" y="0"/>
                  </a:lnTo>
                  <a:lnTo>
                    <a:pt x="0" y="6858000"/>
                  </a:lnTo>
                  <a:lnTo>
                    <a:pt x="6435240" y="6858000"/>
                  </a:lnTo>
                  <a:lnTo>
                    <a:pt x="6604863" y="6671323"/>
                  </a:lnTo>
                  <a:cubicBezTo>
                    <a:pt x="8707401" y="4357387"/>
                    <a:pt x="8707401" y="4357387"/>
                    <a:pt x="8707401" y="4357387"/>
                  </a:cubicBezTo>
                  <a:cubicBezTo>
                    <a:pt x="9169398" y="3844418"/>
                    <a:pt x="9169398" y="3020559"/>
                    <a:pt x="8707401" y="2507589"/>
                  </a:cubicBezTo>
                  <a:cubicBezTo>
                    <a:pt x="7644214" y="1337379"/>
                    <a:pt x="6946497" y="569428"/>
                    <a:pt x="6488621" y="65460"/>
                  </a:cubicBezTo>
                  <a:close/>
                </a:path>
              </a:pathLst>
            </a:custGeom>
            <a:blipFill rotWithShape="1">
              <a:blip r:embed="rId2">
                <a:alphaModFix amt="100000"/>
                <a:alphaModFix amt="100000"/>
              </a:blip>
              <a:stretch>
                <a:fillRect l="-27543" r="-27543"/>
              </a:stretch>
            </a:blipFill>
            <a:ln>
              <a:prstDash val="solid"/>
              <a:headEnd type="none"/>
              <a:tailEnd type="none"/>
            </a:ln>
          </p:spPr>
        </p:sp>
        <p:sp>
          <p:nvSpPr>
            <p:cNvPr id="6" name="AutoShape 6"/>
            <p:cNvSpPr/>
            <p:nvPr/>
          </p:nvSpPr>
          <p:spPr>
            <a:xfrm>
              <a:off x="0" y="0"/>
              <a:ext cx="3265714" cy="2067408"/>
            </a:xfrm>
            <a:custGeom>
              <a:avLst/>
              <a:gdLst/>
              <a:ahLst/>
              <a:cxnLst/>
              <a:rect l="l" t="t" r="r" b="b"/>
              <a:pathLst>
                <a:path w="1095" h="694">
                  <a:moveTo>
                    <a:pt x="0" y="0"/>
                  </a:moveTo>
                  <a:cubicBezTo>
                    <a:pt x="0" y="451"/>
                    <a:pt x="0" y="451"/>
                    <a:pt x="0" y="451"/>
                  </a:cubicBezTo>
                  <a:cubicBezTo>
                    <a:pt x="147" y="598"/>
                    <a:pt x="147" y="598"/>
                    <a:pt x="147" y="598"/>
                  </a:cubicBezTo>
                  <a:cubicBezTo>
                    <a:pt x="243" y="694"/>
                    <a:pt x="400" y="694"/>
                    <a:pt x="497" y="598"/>
                  </a:cubicBezTo>
                  <a:cubicBezTo>
                    <a:pt x="1095" y="0"/>
                    <a:pt x="1095" y="0"/>
                    <a:pt x="1095" y="0"/>
                  </a:cubicBezTo>
                  <a:lnTo>
                    <a:pt x="0" y="0"/>
                  </a:lnTo>
                  <a:close/>
                </a:path>
              </a:pathLst>
            </a:custGeom>
            <a:gradFill>
              <a:gsLst>
                <a:gs pos="0">
                  <a:srgbClr val="FFFFFF">
                    <a:alpha val="5098"/>
                  </a:srgbClr>
                </a:gs>
                <a:gs pos="98000">
                  <a:srgbClr val="FFFFFF">
                    <a:alpha val="30196"/>
                  </a:srgbClr>
                </a:gs>
              </a:gsLst>
              <a:lin ang="16200000"/>
            </a:gradFill>
            <a:ln>
              <a:prstDash val="solid"/>
              <a:headEnd type="none"/>
              <a:tailEnd type="none"/>
            </a:ln>
          </p:spPr>
        </p: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rgbClr val="2A85F0">
                <a:alpha val="100000"/>
                <a:lumMod val="40000"/>
                <a:lumOff val="60000"/>
              </a:srgbClr>
            </a:gs>
            <a:gs pos="72000">
              <a:srgbClr val="FFFFFF">
                <a:alpha val="100000"/>
              </a:srgbClr>
            </a:gs>
          </a:gsLst>
          <a:lin ang="13500000"/>
        </a:gradFill>
        <a:effectLst/>
      </p:bgPr>
    </p:bg>
    <p:spTree>
      <p:nvGrpSpPr>
        <p:cNvPr id="1" name=""/>
        <p:cNvGrpSpPr/>
        <p:nvPr/>
      </p:nvGrpSpPr>
      <p:grpSpPr>
        <a:xfrm>
          <a:off x="0" y="0"/>
          <a:ext cx="0" cy="0"/>
          <a:chOff x="0" y="0"/>
          <a:chExt cx="0" cy="0"/>
        </a:xfrm>
      </p:grpSpPr>
      <p:grpSp>
        <p:nvGrpSpPr>
          <p:cNvPr id="2" name="Group 2"/>
          <p:cNvGrpSpPr/>
          <p:nvPr/>
        </p:nvGrpSpPr>
        <p:grpSpPr>
          <a:xfrm rot="0">
            <a:off x="-12700" y="0"/>
            <a:ext cx="12192001" cy="6881749"/>
            <a:chOff x="-12700" y="0"/>
            <a:chExt cx="12192001" cy="6881749"/>
          </a:xfrm>
        </p:grpSpPr>
        <p:grpSp>
          <p:nvGrpSpPr>
            <p:cNvPr id="3" name="Group 3"/>
            <p:cNvGrpSpPr/>
            <p:nvPr/>
          </p:nvGrpSpPr>
          <p:grpSpPr>
            <a:xfrm rot="0">
              <a:off x="-12700" y="6140922"/>
              <a:ext cx="2019301" cy="740827"/>
              <a:chOff x="-12700" y="5337528"/>
              <a:chExt cx="4209143" cy="1544221"/>
            </a:xfrm>
          </p:grpSpPr>
          <p:sp>
            <p:nvSpPr>
              <p:cNvPr id="4" name="AutoShape 4"/>
              <p:cNvSpPr/>
              <p:nvPr/>
            </p:nvSpPr>
            <p:spPr>
              <a:xfrm>
                <a:off x="1" y="5337528"/>
                <a:ext cx="1524000" cy="1520472"/>
              </a:xfrm>
              <a:prstGeom prst="round2DiagRect">
                <a:avLst>
                  <a:gd name="adj1" fmla="val 0"/>
                  <a:gd name="adj2" fmla="val 35681"/>
                </a:avLst>
              </a:prstGeom>
              <a:gradFill>
                <a:gsLst>
                  <a:gs pos="0">
                    <a:srgbClr val="24B6C7">
                      <a:alpha val="0"/>
                    </a:srgbClr>
                  </a:gs>
                  <a:gs pos="100000">
                    <a:srgbClr val="2A85F0">
                      <a:alpha val="100000"/>
                    </a:srgbClr>
                  </a:gs>
                </a:gsLst>
                <a:lin ang="8100000"/>
              </a:gradFill>
              <a:ln>
                <a:prstDash val="solid"/>
                <a:headEnd type="none"/>
                <a:tailEnd type="none"/>
              </a:ln>
            </p:spPr>
          </p:sp>
          <p:sp>
            <p:nvSpPr>
              <p:cNvPr id="5" name="AutoShape 5"/>
              <p:cNvSpPr/>
              <p:nvPr/>
            </p:nvSpPr>
            <p:spPr>
              <a:xfrm>
                <a:off x="-12700" y="5708651"/>
                <a:ext cx="4209143" cy="1173098"/>
              </a:xfrm>
              <a:prstGeom prst="round2DiagRect">
                <a:avLst>
                  <a:gd name="adj1" fmla="val 0"/>
                  <a:gd name="adj2" fmla="val 50000"/>
                </a:avLst>
              </a:prstGeom>
              <a:gradFill>
                <a:gsLst>
                  <a:gs pos="0">
                    <a:srgbClr val="24B6C7">
                      <a:alpha val="0"/>
                    </a:srgbClr>
                  </a:gs>
                  <a:gs pos="100000">
                    <a:srgbClr val="2A85F0">
                      <a:alpha val="50196"/>
                    </a:srgbClr>
                  </a:gs>
                </a:gsLst>
                <a:lin ang="8100000"/>
              </a:gradFill>
              <a:ln>
                <a:prstDash val="solid"/>
                <a:headEnd type="none"/>
                <a:tailEnd type="none"/>
              </a:ln>
            </p:spPr>
          </p:sp>
          <p:sp>
            <p:nvSpPr>
              <p:cNvPr id="6" name="AutoShape 6"/>
              <p:cNvSpPr/>
              <p:nvPr/>
            </p:nvSpPr>
            <p:spPr>
              <a:xfrm>
                <a:off x="0" y="6056026"/>
                <a:ext cx="2866571" cy="801975"/>
              </a:xfrm>
              <a:custGeom>
                <a:avLst/>
                <a:gdLst/>
                <a:ahLst/>
                <a:cxnLst/>
                <a:rect l="l" t="t" r="r" b="b"/>
                <a:pathLst>
                  <a:path w="2866571" h="801975">
                    <a:moveTo>
                      <a:pt x="0" y="0"/>
                    </a:moveTo>
                    <a:lnTo>
                      <a:pt x="2280022" y="0"/>
                    </a:lnTo>
                    <a:cubicBezTo>
                      <a:pt x="2603964" y="0"/>
                      <a:pt x="2866571" y="262607"/>
                      <a:pt x="2866571" y="586549"/>
                    </a:cubicBezTo>
                    <a:lnTo>
                      <a:pt x="2866571" y="801975"/>
                    </a:lnTo>
                  </a:path>
                </a:pathLst>
              </a:custGeom>
              <a:ln w="12700">
                <a:solidFill>
                  <a:srgbClr val="FFFFFF">
                    <a:alpha val="100000"/>
                  </a:srgbClr>
                </a:solidFill>
                <a:prstDash val="solid"/>
                <a:headEnd type="none"/>
                <a:tailEnd type="none"/>
              </a:ln>
            </p:spPr>
          </p:sp>
        </p:grpSp>
        <p:grpSp>
          <p:nvGrpSpPr>
            <p:cNvPr id="7" name="Group 7"/>
            <p:cNvGrpSpPr/>
            <p:nvPr/>
          </p:nvGrpSpPr>
          <p:grpSpPr>
            <a:xfrm rot="0">
              <a:off x="10096499" y="0"/>
              <a:ext cx="2095501" cy="1183640"/>
              <a:chOff x="10096499" y="0"/>
              <a:chExt cx="2095501" cy="1183640"/>
            </a:xfrm>
          </p:grpSpPr>
          <p:sp>
            <p:nvSpPr>
              <p:cNvPr id="8" name="AutoShape 8"/>
              <p:cNvSpPr/>
              <p:nvPr/>
            </p:nvSpPr>
            <p:spPr>
              <a:xfrm>
                <a:off x="10604499" y="0"/>
                <a:ext cx="1587501" cy="773431"/>
              </a:xfrm>
              <a:prstGeom prst="round2DiagRect">
                <a:avLst>
                  <a:gd name="adj1" fmla="val 0"/>
                  <a:gd name="adj2" fmla="val 50000"/>
                </a:avLst>
              </a:prstGeom>
              <a:gradFill>
                <a:gsLst>
                  <a:gs pos="0">
                    <a:srgbClr val="24B6C7">
                      <a:alpha val="0"/>
                    </a:srgbClr>
                  </a:gs>
                  <a:gs pos="100000">
                    <a:srgbClr val="2A85F0">
                      <a:alpha val="50196"/>
                    </a:srgbClr>
                  </a:gs>
                </a:gsLst>
                <a:lin ang="16200000"/>
              </a:gradFill>
              <a:ln>
                <a:prstDash val="solid"/>
                <a:headEnd type="none"/>
                <a:tailEnd type="none"/>
              </a:ln>
            </p:spPr>
          </p:sp>
          <p:sp>
            <p:nvSpPr>
              <p:cNvPr id="9" name="AutoShape 9"/>
              <p:cNvSpPr/>
              <p:nvPr/>
            </p:nvSpPr>
            <p:spPr>
              <a:xfrm>
                <a:off x="10096499" y="283528"/>
                <a:ext cx="1587501" cy="489903"/>
              </a:xfrm>
              <a:prstGeom prst="round2DiagRect">
                <a:avLst>
                  <a:gd name="adj1" fmla="val 0"/>
                  <a:gd name="adj2" fmla="val 50000"/>
                </a:avLst>
              </a:prstGeom>
              <a:ln w="12700">
                <a:solidFill>
                  <a:srgbClr val="FFFFFF">
                    <a:alpha val="100000"/>
                  </a:srgbClr>
                </a:solidFill>
                <a:prstDash val="solid"/>
                <a:headEnd type="none"/>
                <a:tailEnd type="none"/>
              </a:ln>
            </p:spPr>
          </p:sp>
          <p:sp>
            <p:nvSpPr>
              <p:cNvPr id="10" name="AutoShape 10"/>
              <p:cNvSpPr/>
              <p:nvPr/>
            </p:nvSpPr>
            <p:spPr>
              <a:xfrm>
                <a:off x="11518900" y="599918"/>
                <a:ext cx="508000" cy="583722"/>
              </a:xfrm>
              <a:prstGeom prst="round2DiagRect">
                <a:avLst>
                  <a:gd name="adj1" fmla="val 0"/>
                  <a:gd name="adj2" fmla="val 50000"/>
                </a:avLst>
              </a:prstGeom>
              <a:gradFill>
                <a:gsLst>
                  <a:gs pos="0">
                    <a:srgbClr val="24B6C7">
                      <a:alpha val="50196"/>
                    </a:srgbClr>
                  </a:gs>
                  <a:gs pos="100000">
                    <a:srgbClr val="2A85F0">
                      <a:alpha val="50196"/>
                    </a:srgbClr>
                  </a:gs>
                </a:gsLst>
                <a:lin ang="16200000"/>
              </a:gradFill>
              <a:ln>
                <a:prstDash val="solid"/>
                <a:headEnd type="none"/>
                <a:tailEnd type="none"/>
              </a:ln>
            </p:spPr>
          </p:sp>
        </p:grpSp>
      </p:grpSp>
      <p:sp>
        <p:nvSpPr>
          <p:cNvPr id="11" name="AutoShape 11"/>
          <p:cNvSpPr/>
          <p:nvPr/>
        </p:nvSpPr>
        <p:spPr>
          <a:xfrm>
            <a:off x="10096499" y="283528"/>
            <a:ext cx="1587501" cy="489903"/>
          </a:xfrm>
          <a:prstGeom prst="round2DiagRect">
            <a:avLst>
              <a:gd name="adj1" fmla="val 0"/>
              <a:gd name="adj2" fmla="val 50000"/>
            </a:avLst>
          </a:prstGeom>
          <a:ln w="12700">
            <a:solidFill>
              <a:srgbClr val="FFFFFF">
                <a:alpha val="100000"/>
              </a:srgbClr>
            </a:solidFill>
            <a:prstDash val="solid"/>
            <a:headEnd type="none"/>
            <a:tailEnd type="none"/>
          </a:ln>
        </p:spPr>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rgbClr val="2A85F0">
            <a:alpha val="100000"/>
            <a:lumMod val="50000"/>
          </a:srgbClr>
        </a:solidFill>
        <a:effectLst/>
      </p:bgPr>
    </p:bg>
    <p:spTree>
      <p:nvGrpSpPr>
        <p:cNvPr id="1" name=""/>
        <p:cNvGrpSpPr/>
        <p:nvPr/>
      </p:nvGrpSpPr>
      <p:grpSpPr>
        <a:xfrm>
          <a:off x="0" y="0"/>
          <a:ext cx="0" cy="0"/>
          <a:chOff x="0" y="0"/>
          <a:chExt cx="0" cy="0"/>
        </a:xfrm>
      </p:grpSpPr>
      <p:grpSp>
        <p:nvGrpSpPr>
          <p:cNvPr id="2" name="Group 2"/>
          <p:cNvGrpSpPr/>
          <p:nvPr/>
        </p:nvGrpSpPr>
        <p:grpSpPr>
          <a:xfrm rot="0" flipH="1">
            <a:off x="0" y="0"/>
            <a:ext cx="12192000" cy="6858001"/>
            <a:chOff x="0" y="0"/>
            <a:chExt cx="12192000" cy="6858001"/>
          </a:xfrm>
        </p:grpSpPr>
        <p:sp>
          <p:nvSpPr>
            <p:cNvPr id="3" name="AutoShape 3"/>
            <p:cNvSpPr/>
            <p:nvPr/>
          </p:nvSpPr>
          <p:spPr>
            <a:xfrm>
              <a:off x="4922340" y="0"/>
              <a:ext cx="7269660" cy="6858000"/>
            </a:xfrm>
            <a:prstGeom prst="rect">
              <a:avLst/>
            </a:prstGeom>
            <a:blipFill rotWithShape="1">
              <a:blip r:embed="rId2">
                <a:alphaModFix amt="100000"/>
                <a:alphaModFix amt="100000"/>
              </a:blip>
              <a:stretch>
                <a:fillRect l="-20752" r="-20752"/>
              </a:stretch>
            </a:blipFill>
            <a:ln>
              <a:prstDash val="solid"/>
              <a:headEnd type="none"/>
              <a:tailEnd type="none"/>
            </a:ln>
          </p:spPr>
        </p:sp>
        <p:sp>
          <p:nvSpPr>
            <p:cNvPr id="4" name="AutoShape 4"/>
            <p:cNvSpPr/>
            <p:nvPr/>
          </p:nvSpPr>
          <p:spPr>
            <a:xfrm>
              <a:off x="4922340" y="0"/>
              <a:ext cx="7269660" cy="6858000"/>
            </a:xfrm>
            <a:prstGeom prst="rect">
              <a:avLst/>
            </a:prstGeom>
            <a:solidFill>
              <a:srgbClr val="2A85F0">
                <a:alpha val="10196"/>
              </a:srgbClr>
            </a:solidFill>
            <a:ln>
              <a:prstDash val="solid"/>
              <a:headEnd type="none"/>
              <a:tailEnd type="none"/>
            </a:ln>
          </p:spPr>
        </p:sp>
        <p:sp>
          <p:nvSpPr>
            <p:cNvPr id="5" name="AutoShape 5"/>
            <p:cNvSpPr/>
            <p:nvPr/>
          </p:nvSpPr>
          <p:spPr>
            <a:xfrm>
              <a:off x="0" y="0"/>
              <a:ext cx="8289194" cy="6858000"/>
            </a:xfrm>
            <a:custGeom>
              <a:avLst/>
              <a:gdLst/>
              <a:ahLst/>
              <a:cxnLst/>
              <a:rect l="l" t="t" r="r" b="b"/>
              <a:pathLst>
                <a:path w="2600" h="2152">
                  <a:moveTo>
                    <a:pt x="0" y="2152"/>
                  </a:moveTo>
                  <a:cubicBezTo>
                    <a:pt x="1668" y="2152"/>
                    <a:pt x="1668" y="2152"/>
                    <a:pt x="1668" y="2152"/>
                  </a:cubicBezTo>
                  <a:cubicBezTo>
                    <a:pt x="2469" y="1352"/>
                    <a:pt x="2469" y="1352"/>
                    <a:pt x="2469" y="1352"/>
                  </a:cubicBezTo>
                  <a:cubicBezTo>
                    <a:pt x="2600" y="1220"/>
                    <a:pt x="2600" y="1008"/>
                    <a:pt x="2469" y="876"/>
                  </a:cubicBezTo>
                  <a:cubicBezTo>
                    <a:pt x="1592" y="0"/>
                    <a:pt x="1592" y="0"/>
                    <a:pt x="1592" y="0"/>
                  </a:cubicBezTo>
                  <a:cubicBezTo>
                    <a:pt x="0" y="0"/>
                    <a:pt x="0" y="0"/>
                    <a:pt x="0" y="0"/>
                  </a:cubicBezTo>
                  <a:lnTo>
                    <a:pt x="0" y="2152"/>
                  </a:lnTo>
                  <a:close/>
                </a:path>
              </a:pathLst>
            </a:custGeom>
            <a:solidFill>
              <a:srgbClr val="2A85F0">
                <a:alpha val="100000"/>
                <a:lumMod val="50000"/>
              </a:srgbClr>
            </a:solidFill>
            <a:ln>
              <a:headEnd type="none"/>
              <a:tailEnd type="none"/>
            </a:ln>
          </p:spPr>
        </p:sp>
        <p:sp>
          <p:nvSpPr>
            <p:cNvPr id="6" name="AutoShape 6"/>
            <p:cNvSpPr/>
            <p:nvPr/>
          </p:nvSpPr>
          <p:spPr>
            <a:xfrm>
              <a:off x="0" y="0"/>
              <a:ext cx="3491175" cy="2210139"/>
            </a:xfrm>
            <a:custGeom>
              <a:avLst/>
              <a:gdLst/>
              <a:ahLst/>
              <a:cxnLst/>
              <a:rect l="l" t="t" r="r" b="b"/>
              <a:pathLst>
                <a:path w="1095" h="694">
                  <a:moveTo>
                    <a:pt x="0" y="0"/>
                  </a:moveTo>
                  <a:cubicBezTo>
                    <a:pt x="0" y="451"/>
                    <a:pt x="0" y="451"/>
                    <a:pt x="0" y="451"/>
                  </a:cubicBezTo>
                  <a:cubicBezTo>
                    <a:pt x="147" y="598"/>
                    <a:pt x="147" y="598"/>
                    <a:pt x="147" y="598"/>
                  </a:cubicBezTo>
                  <a:cubicBezTo>
                    <a:pt x="243" y="694"/>
                    <a:pt x="400" y="694"/>
                    <a:pt x="497" y="598"/>
                  </a:cubicBezTo>
                  <a:cubicBezTo>
                    <a:pt x="1095" y="0"/>
                    <a:pt x="1095" y="0"/>
                    <a:pt x="1095" y="0"/>
                  </a:cubicBezTo>
                  <a:lnTo>
                    <a:pt x="0" y="0"/>
                  </a:lnTo>
                  <a:close/>
                </a:path>
              </a:pathLst>
            </a:custGeom>
            <a:gradFill>
              <a:gsLst>
                <a:gs pos="0">
                  <a:srgbClr val="24B6C7">
                    <a:alpha val="100000"/>
                  </a:srgbClr>
                </a:gs>
                <a:gs pos="98000">
                  <a:srgbClr val="2A85F0">
                    <a:alpha val="100000"/>
                  </a:srgbClr>
                </a:gs>
              </a:gsLst>
              <a:lin ang="16200000"/>
            </a:gradFill>
            <a:ln>
              <a:headEnd type="none"/>
              <a:tailEnd type="none"/>
            </a:ln>
          </p:spPr>
        </p:sp>
        <p:sp>
          <p:nvSpPr>
            <p:cNvPr id="7" name="AutoShape 7"/>
            <p:cNvSpPr/>
            <p:nvPr/>
          </p:nvSpPr>
          <p:spPr>
            <a:xfrm>
              <a:off x="10036019" y="5380032"/>
              <a:ext cx="1893904" cy="1477969"/>
            </a:xfrm>
            <a:custGeom>
              <a:avLst/>
              <a:gdLst/>
              <a:ahLst/>
              <a:cxnLst/>
              <a:rect l="l" t="t" r="r" b="b"/>
              <a:pathLst>
                <a:path w="1893903" h="1477969">
                  <a:moveTo>
                    <a:pt x="1580833" y="12"/>
                  </a:moveTo>
                  <a:cubicBezTo>
                    <a:pt x="1660284" y="-656"/>
                    <a:pt x="1739990" y="28985"/>
                    <a:pt x="1801119" y="89094"/>
                  </a:cubicBezTo>
                  <a:cubicBezTo>
                    <a:pt x="1923376" y="209312"/>
                    <a:pt x="1925029" y="405877"/>
                    <a:pt x="1804811" y="528135"/>
                  </a:cubicBezTo>
                  <a:lnTo>
                    <a:pt x="870820" y="1477969"/>
                  </a:lnTo>
                  <a:lnTo>
                    <a:pt x="0" y="1477969"/>
                  </a:lnTo>
                  <a:lnTo>
                    <a:pt x="1362077" y="92786"/>
                  </a:lnTo>
                  <a:cubicBezTo>
                    <a:pt x="1422186" y="31658"/>
                    <a:pt x="1501382" y="680"/>
                    <a:pt x="1580833" y="12"/>
                  </a:cubicBezTo>
                  <a:close/>
                </a:path>
              </a:pathLst>
            </a:custGeom>
            <a:gradFill>
              <a:gsLst>
                <a:gs pos="0">
                  <a:srgbClr val="24B6C7">
                    <a:alpha val="0"/>
                  </a:srgbClr>
                </a:gs>
                <a:gs pos="98000">
                  <a:srgbClr val="2A85F0">
                    <a:alpha val="41960"/>
                  </a:srgbClr>
                </a:gs>
              </a:gsLst>
              <a:lin ang="16200000"/>
            </a:gradFill>
            <a:ln>
              <a:prstDash val="solid"/>
              <a:headEnd type="none"/>
              <a:tailEnd type="none"/>
            </a:ln>
          </p:spPr>
        </p:sp>
        <p:sp>
          <p:nvSpPr>
            <p:cNvPr id="8" name="AutoShape 8"/>
            <p:cNvSpPr/>
            <p:nvPr/>
          </p:nvSpPr>
          <p:spPr>
            <a:xfrm>
              <a:off x="9462442" y="5647410"/>
              <a:ext cx="1387523" cy="1210590"/>
            </a:xfrm>
            <a:custGeom>
              <a:avLst/>
              <a:gdLst/>
              <a:ahLst/>
              <a:cxnLst/>
              <a:rect l="l" t="t" r="r" b="b"/>
              <a:pathLst>
                <a:path w="1387523" h="1210590">
                  <a:moveTo>
                    <a:pt x="1247451" y="5"/>
                  </a:moveTo>
                  <a:cubicBezTo>
                    <a:pt x="1282998" y="-293"/>
                    <a:pt x="1318660" y="12969"/>
                    <a:pt x="1346010" y="39862"/>
                  </a:cubicBezTo>
                  <a:cubicBezTo>
                    <a:pt x="1400710" y="93650"/>
                    <a:pt x="1401449" y="181597"/>
                    <a:pt x="1347662" y="236297"/>
                  </a:cubicBezTo>
                  <a:lnTo>
                    <a:pt x="389621" y="1210590"/>
                  </a:lnTo>
                  <a:lnTo>
                    <a:pt x="0" y="1210590"/>
                  </a:lnTo>
                  <a:lnTo>
                    <a:pt x="1149575" y="41514"/>
                  </a:lnTo>
                  <a:cubicBezTo>
                    <a:pt x="1176469" y="14164"/>
                    <a:pt x="1211903" y="304"/>
                    <a:pt x="1247451" y="5"/>
                  </a:cubicBezTo>
                  <a:close/>
                </a:path>
              </a:pathLst>
            </a:custGeom>
            <a:gradFill>
              <a:gsLst>
                <a:gs pos="0">
                  <a:srgbClr val="24B6C7">
                    <a:alpha val="58039"/>
                  </a:srgbClr>
                </a:gs>
                <a:gs pos="98000">
                  <a:srgbClr val="2A85F0">
                    <a:alpha val="41960"/>
                  </a:srgbClr>
                </a:gs>
              </a:gsLst>
              <a:lin ang="16200000"/>
            </a:gradFill>
            <a:ln>
              <a:prstDash val="solid"/>
              <a:headEnd type="none"/>
              <a:tailEnd type="none"/>
            </a:ln>
          </p:spPr>
        </p:sp>
        <p:sp>
          <p:nvSpPr>
            <p:cNvPr id="9" name="AutoShape 9"/>
            <p:cNvSpPr/>
            <p:nvPr/>
          </p:nvSpPr>
          <p:spPr>
            <a:xfrm>
              <a:off x="4922340" y="4488574"/>
              <a:ext cx="2843063" cy="2369426"/>
            </a:xfrm>
            <a:custGeom>
              <a:avLst/>
              <a:gdLst/>
              <a:ahLst/>
              <a:cxnLst/>
              <a:rect l="l" t="t" r="r" b="b"/>
              <a:pathLst>
                <a:path w="2843063" h="2369426">
                  <a:moveTo>
                    <a:pt x="2478425" y="13"/>
                  </a:moveTo>
                  <a:cubicBezTo>
                    <a:pt x="2570963" y="-765"/>
                    <a:pt x="2663798" y="33759"/>
                    <a:pt x="2734995" y="103769"/>
                  </a:cubicBezTo>
                  <a:cubicBezTo>
                    <a:pt x="2877390" y="243789"/>
                    <a:pt x="2879316" y="472732"/>
                    <a:pt x="2739296" y="615127"/>
                  </a:cubicBezTo>
                  <a:lnTo>
                    <a:pt x="1014259" y="2369426"/>
                  </a:lnTo>
                  <a:lnTo>
                    <a:pt x="0" y="2369426"/>
                  </a:lnTo>
                  <a:lnTo>
                    <a:pt x="2223636" y="108069"/>
                  </a:lnTo>
                  <a:cubicBezTo>
                    <a:pt x="2293646" y="36872"/>
                    <a:pt x="2385887" y="791"/>
                    <a:pt x="2478425" y="13"/>
                  </a:cubicBezTo>
                  <a:close/>
                </a:path>
              </a:pathLst>
            </a:custGeom>
            <a:gradFill>
              <a:gsLst>
                <a:gs pos="0">
                  <a:srgbClr val="24B6C7">
                    <a:alpha val="100000"/>
                  </a:srgbClr>
                </a:gs>
                <a:gs pos="98000">
                  <a:srgbClr val="2A85F0">
                    <a:alpha val="100000"/>
                  </a:srgbClr>
                </a:gs>
              </a:gsLst>
              <a:lin ang="16200000"/>
            </a:gradFill>
            <a:ln>
              <a:prstDash val="solid"/>
              <a:headEnd type="none"/>
              <a:tailEnd type="none"/>
            </a:ln>
          </p:spPr>
        </p:sp>
        <p:sp>
          <p:nvSpPr>
            <p:cNvPr id="10" name="AutoShape 10"/>
            <p:cNvSpPr/>
            <p:nvPr/>
          </p:nvSpPr>
          <p:spPr>
            <a:xfrm>
              <a:off x="4090545" y="5656162"/>
              <a:ext cx="1378917" cy="1201839"/>
            </a:xfrm>
            <a:custGeom>
              <a:avLst/>
              <a:gdLst/>
              <a:ahLst/>
              <a:cxnLst/>
              <a:rect l="l" t="t" r="r" b="b"/>
              <a:pathLst>
                <a:path w="1378917" h="1201839">
                  <a:moveTo>
                    <a:pt x="1238845" y="5"/>
                  </a:moveTo>
                  <a:cubicBezTo>
                    <a:pt x="1274392" y="-293"/>
                    <a:pt x="1310054" y="12969"/>
                    <a:pt x="1337404" y="39862"/>
                  </a:cubicBezTo>
                  <a:cubicBezTo>
                    <a:pt x="1392104" y="93650"/>
                    <a:pt x="1392844" y="181597"/>
                    <a:pt x="1339056" y="236297"/>
                  </a:cubicBezTo>
                  <a:lnTo>
                    <a:pt x="389620" y="1201839"/>
                  </a:lnTo>
                  <a:lnTo>
                    <a:pt x="0" y="1201839"/>
                  </a:lnTo>
                  <a:lnTo>
                    <a:pt x="1140970" y="41514"/>
                  </a:lnTo>
                  <a:cubicBezTo>
                    <a:pt x="1167864" y="14164"/>
                    <a:pt x="1203297" y="304"/>
                    <a:pt x="1238845" y="5"/>
                  </a:cubicBezTo>
                  <a:close/>
                </a:path>
              </a:pathLst>
            </a:custGeom>
            <a:gradFill>
              <a:gsLst>
                <a:gs pos="0">
                  <a:srgbClr val="24B6C7">
                    <a:alpha val="100000"/>
                  </a:srgbClr>
                </a:gs>
                <a:gs pos="98000">
                  <a:srgbClr val="2A85F0">
                    <a:alpha val="100000"/>
                  </a:srgbClr>
                </a:gs>
              </a:gsLst>
              <a:lin ang="16200000"/>
            </a:gradFill>
            <a:ln>
              <a:prstDash val="solid"/>
              <a:headEnd type="none"/>
              <a:tailEnd type="none"/>
            </a:ln>
          </p:spPr>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gradFill>
          <a:gsLst>
            <a:gs pos="0">
              <a:srgbClr val="2A85F0">
                <a:alpha val="100000"/>
                <a:lumMod val="40000"/>
                <a:lumOff val="60000"/>
              </a:srgbClr>
            </a:gs>
            <a:gs pos="72000">
              <a:srgbClr val="FFFFFF">
                <a:alpha val="100000"/>
              </a:srgbClr>
            </a:gs>
          </a:gsLst>
          <a:lin ang="13500000"/>
        </a:gradFill>
        <a:effectLst/>
      </p:bgPr>
    </p:bg>
    <p:spTree>
      <p:nvGrpSpPr>
        <p:cNvPr id="1" name=""/>
        <p:cNvGrpSpPr/>
        <p:nvPr/>
      </p:nvGrpSpPr>
      <p:grpSpPr>
        <a:xfrm>
          <a:off x="0" y="0"/>
          <a:ext cx="0" cy="0"/>
          <a:chOff x="0" y="0"/>
          <a:chExt cx="0" cy="0"/>
        </a:xfrm>
      </p:grpSpPr>
      <p:grpSp>
        <p:nvGrpSpPr>
          <p:cNvPr id="2" name="Group 2"/>
          <p:cNvGrpSpPr/>
          <p:nvPr/>
        </p:nvGrpSpPr>
        <p:grpSpPr>
          <a:xfrm rot="0">
            <a:off x="-12700" y="0"/>
            <a:ext cx="12192001" cy="6881749"/>
            <a:chOff x="-12700" y="0"/>
            <a:chExt cx="12192001" cy="6881749"/>
          </a:xfrm>
        </p:grpSpPr>
        <p:grpSp>
          <p:nvGrpSpPr>
            <p:cNvPr id="3" name="Group 3"/>
            <p:cNvGrpSpPr/>
            <p:nvPr/>
          </p:nvGrpSpPr>
          <p:grpSpPr>
            <a:xfrm rot="0">
              <a:off x="-12700" y="6140922"/>
              <a:ext cx="2019301" cy="740827"/>
              <a:chOff x="-12700" y="5337528"/>
              <a:chExt cx="4209143" cy="1544221"/>
            </a:xfrm>
          </p:grpSpPr>
          <p:sp>
            <p:nvSpPr>
              <p:cNvPr id="4" name="AutoShape 4"/>
              <p:cNvSpPr/>
              <p:nvPr/>
            </p:nvSpPr>
            <p:spPr>
              <a:xfrm>
                <a:off x="1" y="5337528"/>
                <a:ext cx="1524000" cy="1520472"/>
              </a:xfrm>
              <a:prstGeom prst="round2DiagRect">
                <a:avLst>
                  <a:gd name="adj1" fmla="val 0"/>
                  <a:gd name="adj2" fmla="val 35681"/>
                </a:avLst>
              </a:prstGeom>
              <a:gradFill>
                <a:gsLst>
                  <a:gs pos="0">
                    <a:srgbClr val="24B6C7">
                      <a:alpha val="0"/>
                    </a:srgbClr>
                  </a:gs>
                  <a:gs pos="100000">
                    <a:srgbClr val="2A85F0">
                      <a:alpha val="100000"/>
                    </a:srgbClr>
                  </a:gs>
                </a:gsLst>
                <a:lin ang="8100000"/>
              </a:gradFill>
              <a:ln>
                <a:prstDash val="solid"/>
                <a:headEnd type="none"/>
                <a:tailEnd type="none"/>
              </a:ln>
            </p:spPr>
          </p:sp>
          <p:sp>
            <p:nvSpPr>
              <p:cNvPr id="5" name="AutoShape 5"/>
              <p:cNvSpPr/>
              <p:nvPr/>
            </p:nvSpPr>
            <p:spPr>
              <a:xfrm>
                <a:off x="-12700" y="5708651"/>
                <a:ext cx="4209143" cy="1173098"/>
              </a:xfrm>
              <a:prstGeom prst="round2DiagRect">
                <a:avLst>
                  <a:gd name="adj1" fmla="val 0"/>
                  <a:gd name="adj2" fmla="val 50000"/>
                </a:avLst>
              </a:prstGeom>
              <a:gradFill>
                <a:gsLst>
                  <a:gs pos="0">
                    <a:srgbClr val="24B6C7">
                      <a:alpha val="0"/>
                    </a:srgbClr>
                  </a:gs>
                  <a:gs pos="100000">
                    <a:srgbClr val="2A85F0">
                      <a:alpha val="50196"/>
                    </a:srgbClr>
                  </a:gs>
                </a:gsLst>
                <a:lin ang="8100000"/>
              </a:gradFill>
              <a:ln>
                <a:prstDash val="solid"/>
                <a:headEnd type="none"/>
                <a:tailEnd type="none"/>
              </a:ln>
            </p:spPr>
          </p:sp>
          <p:sp>
            <p:nvSpPr>
              <p:cNvPr id="6" name="AutoShape 6"/>
              <p:cNvSpPr/>
              <p:nvPr/>
            </p:nvSpPr>
            <p:spPr>
              <a:xfrm>
                <a:off x="0" y="6056026"/>
                <a:ext cx="2866571" cy="801975"/>
              </a:xfrm>
              <a:custGeom>
                <a:avLst/>
                <a:gdLst/>
                <a:ahLst/>
                <a:cxnLst/>
                <a:rect l="l" t="t" r="r" b="b"/>
                <a:pathLst>
                  <a:path w="2866571" h="801975">
                    <a:moveTo>
                      <a:pt x="0" y="0"/>
                    </a:moveTo>
                    <a:lnTo>
                      <a:pt x="2280022" y="0"/>
                    </a:lnTo>
                    <a:cubicBezTo>
                      <a:pt x="2603964" y="0"/>
                      <a:pt x="2866571" y="262607"/>
                      <a:pt x="2866571" y="586549"/>
                    </a:cubicBezTo>
                    <a:lnTo>
                      <a:pt x="2866571" y="801975"/>
                    </a:lnTo>
                  </a:path>
                </a:pathLst>
              </a:custGeom>
              <a:ln w="12700">
                <a:solidFill>
                  <a:srgbClr val="FFFFFF">
                    <a:alpha val="100000"/>
                  </a:srgbClr>
                </a:solidFill>
                <a:prstDash val="solid"/>
                <a:headEnd type="none"/>
                <a:tailEnd type="none"/>
              </a:ln>
            </p:spPr>
          </p:sp>
        </p:grpSp>
        <p:grpSp>
          <p:nvGrpSpPr>
            <p:cNvPr id="7" name="Group 7"/>
            <p:cNvGrpSpPr/>
            <p:nvPr/>
          </p:nvGrpSpPr>
          <p:grpSpPr>
            <a:xfrm rot="0">
              <a:off x="10096499" y="0"/>
              <a:ext cx="2095501" cy="1183640"/>
              <a:chOff x="10096499" y="0"/>
              <a:chExt cx="2095501" cy="1183640"/>
            </a:xfrm>
          </p:grpSpPr>
          <p:sp>
            <p:nvSpPr>
              <p:cNvPr id="8" name="AutoShape 8"/>
              <p:cNvSpPr/>
              <p:nvPr/>
            </p:nvSpPr>
            <p:spPr>
              <a:xfrm>
                <a:off x="10604499" y="0"/>
                <a:ext cx="1587501" cy="773431"/>
              </a:xfrm>
              <a:prstGeom prst="round2DiagRect">
                <a:avLst>
                  <a:gd name="adj1" fmla="val 0"/>
                  <a:gd name="adj2" fmla="val 50000"/>
                </a:avLst>
              </a:prstGeom>
              <a:gradFill>
                <a:gsLst>
                  <a:gs pos="0">
                    <a:srgbClr val="24B6C7">
                      <a:alpha val="0"/>
                    </a:srgbClr>
                  </a:gs>
                  <a:gs pos="100000">
                    <a:srgbClr val="2A85F0">
                      <a:alpha val="50196"/>
                    </a:srgbClr>
                  </a:gs>
                </a:gsLst>
                <a:lin ang="16200000"/>
              </a:gradFill>
              <a:ln>
                <a:prstDash val="solid"/>
                <a:headEnd type="none"/>
                <a:tailEnd type="none"/>
              </a:ln>
            </p:spPr>
          </p:sp>
          <p:sp>
            <p:nvSpPr>
              <p:cNvPr id="9" name="AutoShape 9"/>
              <p:cNvSpPr/>
              <p:nvPr/>
            </p:nvSpPr>
            <p:spPr>
              <a:xfrm>
                <a:off x="10096499" y="283528"/>
                <a:ext cx="1587501" cy="489903"/>
              </a:xfrm>
              <a:prstGeom prst="round2DiagRect">
                <a:avLst>
                  <a:gd name="adj1" fmla="val 0"/>
                  <a:gd name="adj2" fmla="val 50000"/>
                </a:avLst>
              </a:prstGeom>
              <a:ln w="12700">
                <a:solidFill>
                  <a:srgbClr val="FFFFFF">
                    <a:alpha val="100000"/>
                  </a:srgbClr>
                </a:solidFill>
                <a:prstDash val="solid"/>
                <a:headEnd type="none"/>
                <a:tailEnd type="none"/>
              </a:ln>
            </p:spPr>
          </p:sp>
          <p:sp>
            <p:nvSpPr>
              <p:cNvPr id="10" name="AutoShape 10"/>
              <p:cNvSpPr/>
              <p:nvPr/>
            </p:nvSpPr>
            <p:spPr>
              <a:xfrm>
                <a:off x="11518900" y="599918"/>
                <a:ext cx="508000" cy="583722"/>
              </a:xfrm>
              <a:prstGeom prst="round2DiagRect">
                <a:avLst>
                  <a:gd name="adj1" fmla="val 0"/>
                  <a:gd name="adj2" fmla="val 50000"/>
                </a:avLst>
              </a:prstGeom>
              <a:gradFill>
                <a:gsLst>
                  <a:gs pos="0">
                    <a:srgbClr val="24B6C7">
                      <a:alpha val="50196"/>
                    </a:srgbClr>
                  </a:gs>
                  <a:gs pos="100000">
                    <a:srgbClr val="2A85F0">
                      <a:alpha val="50196"/>
                    </a:srgbClr>
                  </a:gs>
                </a:gsLst>
                <a:lin ang="16200000"/>
              </a:gradFill>
              <a:ln>
                <a:prstDash val="solid"/>
                <a:headEnd type="none"/>
                <a:tailEnd type="none"/>
              </a:ln>
            </p:spPr>
          </p:sp>
        </p:grpSp>
      </p:grpSp>
      <p:sp>
        <p:nvSpPr>
          <p:cNvPr id="11" name="AutoShape 11"/>
          <p:cNvSpPr/>
          <p:nvPr/>
        </p:nvSpPr>
        <p:spPr>
          <a:xfrm>
            <a:off x="10096499" y="283528"/>
            <a:ext cx="1587501" cy="489903"/>
          </a:xfrm>
          <a:prstGeom prst="round2DiagRect">
            <a:avLst>
              <a:gd name="adj1" fmla="val 0"/>
              <a:gd name="adj2" fmla="val 50000"/>
            </a:avLst>
          </a:prstGeom>
          <a:ln w="12700">
            <a:solidFill>
              <a:srgbClr val="FFFFFF">
                <a:alpha val="100000"/>
              </a:srgbClr>
            </a:solidFill>
            <a:prstDash val="solid"/>
            <a:headEnd type="none"/>
            <a:tailEnd type="none"/>
          </a:ln>
        </p:spPr>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gradFill>
          <a:gsLst>
            <a:gs pos="0">
              <a:srgbClr val="2A85F0">
                <a:alpha val="100000"/>
                <a:lumMod val="40000"/>
                <a:lumOff val="60000"/>
              </a:srgbClr>
            </a:gs>
            <a:gs pos="72000">
              <a:srgbClr val="FFFFFF">
                <a:alpha val="100000"/>
              </a:srgbClr>
            </a:gs>
          </a:gsLst>
          <a:lin ang="13500000"/>
        </a:gradFill>
        <a:effectLst/>
      </p:bgPr>
    </p:bg>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genda">
    <p:bg>
      <p:bgPr>
        <a:gradFill>
          <a:gsLst>
            <a:gs pos="0">
              <a:srgbClr val="2A85F0">
                <a:alpha val="100000"/>
                <a:lumMod val="40000"/>
                <a:lumOff val="60000"/>
              </a:srgbClr>
            </a:gs>
            <a:gs pos="72000">
              <a:srgbClr val="FFFFFF">
                <a:alpha val="100000"/>
              </a:srgbClr>
            </a:gs>
          </a:gsLst>
          <a:lin ang="13500000"/>
        </a:gradFill>
        <a:effectLst/>
      </p:bgPr>
    </p:bg>
    <p:spTree>
      <p:nvGrpSpPr>
        <p:cNvPr id="1" name=""/>
        <p:cNvGrpSpPr/>
        <p:nvPr/>
      </p:nvGrpSpPr>
      <p:grpSpPr>
        <a:xfrm>
          <a:off x="0" y="0"/>
          <a:ext cx="0" cy="0"/>
          <a:chOff x="0" y="0"/>
          <a:chExt cx="0" cy="0"/>
        </a:xfrm>
      </p:grpSpPr>
      <p:sp>
        <p:nvSpPr>
          <p:cNvPr id="2" name="AutoShape 2"/>
          <p:cNvSpPr/>
          <p:nvPr/>
        </p:nvSpPr>
        <p:spPr>
          <a:xfrm>
            <a:off x="660399" y="1130300"/>
            <a:ext cx="1788692" cy="1673853"/>
          </a:xfrm>
          <a:prstGeom prst="rect">
            <a:avLst/>
          </a:prstGeom>
          <a:solidFill>
            <a:srgbClr val="2A85F0">
              <a:alpha val="100000"/>
            </a:srgbClr>
          </a:solidFill>
          <a:ln>
            <a:prstDash val="solid"/>
            <a:headEnd type="none"/>
            <a:tailEnd type="none"/>
          </a:ln>
        </p:spPr>
      </p:sp>
      <p:sp>
        <p:nvSpPr>
          <p:cNvPr id="3" name="AutoShape 3"/>
          <p:cNvSpPr/>
          <p:nvPr/>
        </p:nvSpPr>
        <p:spPr>
          <a:xfrm>
            <a:off x="2505439" y="1130300"/>
            <a:ext cx="9005522" cy="1673853"/>
          </a:xfrm>
          <a:prstGeom prst="rect">
            <a:avLst/>
          </a:prstGeom>
          <a:blipFill rotWithShape="1">
            <a:blip r:embed="rId2">
              <a:alphaModFix amt="100000"/>
              <a:alphaModFix amt="100000"/>
            </a:blip>
            <a:stretch>
              <a:fillRect t="-129336" b="-129336"/>
            </a:stretch>
          </a:blipFill>
          <a:ln>
            <a:prstDash val="solid"/>
            <a:headEnd type="none"/>
            <a:tailEnd type="none"/>
          </a:ln>
        </p:spPr>
      </p:sp>
      <p:cxnSp>
        <p:nvCxnSpPr>
          <p:cNvPr id="4" name="Connector 4"/>
          <p:cNvCxnSpPr/>
          <p:nvPr/>
        </p:nvCxnSpPr>
        <p:spPr>
          <a:xfrm flipH="1">
            <a:off x="2505438" y="3023118"/>
            <a:ext cx="0" cy="3110982"/>
          </a:xfrm>
          <a:prstGeom prst="line">
            <a:avLst/>
          </a:prstGeom>
          <a:ln w="3175">
            <a:solidFill>
              <a:srgbClr val="778495">
                <a:alpha val="50196"/>
              </a:srgbClr>
            </a:solidFill>
            <a:prstDash val="solid"/>
            <a:headEnd type="none"/>
            <a:tailEnd type="none"/>
          </a:ln>
        </p:spPr>
      </p:cxnSp>
      <p:sp>
        <p:nvSpPr>
          <p:cNvPr id="5" name="AutoShape 5"/>
          <p:cNvSpPr/>
          <p:nvPr/>
        </p:nvSpPr>
        <p:spPr>
          <a:xfrm>
            <a:off x="1397171" y="5089886"/>
            <a:ext cx="870506" cy="915667"/>
          </a:xfrm>
          <a:custGeom>
            <a:avLst/>
            <a:gdLst/>
            <a:ahLst/>
            <a:cxnLst/>
            <a:rect l="l" t="t" r="r" b="b"/>
            <a:pathLst>
              <a:path w="5127" h="5401">
                <a:moveTo>
                  <a:pt x="3473" y="1608"/>
                </a:moveTo>
                <a:cubicBezTo>
                  <a:pt x="3473" y="1674"/>
                  <a:pt x="3419" y="1728"/>
                  <a:pt x="3353" y="1728"/>
                </a:cubicBezTo>
                <a:lnTo>
                  <a:pt x="2303" y="1728"/>
                </a:lnTo>
                <a:cubicBezTo>
                  <a:pt x="2236" y="1728"/>
                  <a:pt x="2183" y="1674"/>
                  <a:pt x="2183" y="1608"/>
                </a:cubicBezTo>
                <a:cubicBezTo>
                  <a:pt x="2183" y="1542"/>
                  <a:pt x="2236" y="1488"/>
                  <a:pt x="2303" y="1488"/>
                </a:cubicBezTo>
                <a:lnTo>
                  <a:pt x="3353" y="1488"/>
                </a:lnTo>
                <a:cubicBezTo>
                  <a:pt x="3419" y="1488"/>
                  <a:pt x="3473" y="1542"/>
                  <a:pt x="3473" y="1608"/>
                </a:cubicBezTo>
                <a:close/>
                <a:moveTo>
                  <a:pt x="3103" y="2231"/>
                </a:moveTo>
                <a:cubicBezTo>
                  <a:pt x="3170" y="2231"/>
                  <a:pt x="3223" y="2178"/>
                  <a:pt x="3223" y="2111"/>
                </a:cubicBezTo>
                <a:cubicBezTo>
                  <a:pt x="3223" y="2045"/>
                  <a:pt x="3170" y="1991"/>
                  <a:pt x="3103" y="1991"/>
                </a:cubicBezTo>
                <a:lnTo>
                  <a:pt x="2552" y="1991"/>
                </a:lnTo>
                <a:cubicBezTo>
                  <a:pt x="2486" y="1991"/>
                  <a:pt x="2432" y="2045"/>
                  <a:pt x="2432" y="2111"/>
                </a:cubicBezTo>
                <a:cubicBezTo>
                  <a:pt x="2432" y="2178"/>
                  <a:pt x="2486" y="2231"/>
                  <a:pt x="2552" y="2231"/>
                </a:cubicBezTo>
                <a:lnTo>
                  <a:pt x="3103" y="2231"/>
                </a:lnTo>
                <a:close/>
                <a:moveTo>
                  <a:pt x="3473" y="2768"/>
                </a:moveTo>
                <a:cubicBezTo>
                  <a:pt x="3473" y="2701"/>
                  <a:pt x="3419" y="2648"/>
                  <a:pt x="3353" y="2648"/>
                </a:cubicBezTo>
                <a:lnTo>
                  <a:pt x="2303" y="2648"/>
                </a:lnTo>
                <a:cubicBezTo>
                  <a:pt x="2236" y="2648"/>
                  <a:pt x="2183" y="2701"/>
                  <a:pt x="2183" y="2768"/>
                </a:cubicBezTo>
                <a:cubicBezTo>
                  <a:pt x="2183" y="2834"/>
                  <a:pt x="2236" y="2888"/>
                  <a:pt x="2303" y="2888"/>
                </a:cubicBezTo>
                <a:lnTo>
                  <a:pt x="3353" y="2888"/>
                </a:lnTo>
                <a:cubicBezTo>
                  <a:pt x="3419" y="2888"/>
                  <a:pt x="3473" y="2834"/>
                  <a:pt x="3473" y="2768"/>
                </a:cubicBezTo>
                <a:close/>
                <a:moveTo>
                  <a:pt x="2552" y="3151"/>
                </a:moveTo>
                <a:cubicBezTo>
                  <a:pt x="2486" y="3151"/>
                  <a:pt x="2432" y="3205"/>
                  <a:pt x="2432" y="3271"/>
                </a:cubicBezTo>
                <a:cubicBezTo>
                  <a:pt x="2432" y="3338"/>
                  <a:pt x="2486" y="3391"/>
                  <a:pt x="2552" y="3391"/>
                </a:cubicBezTo>
                <a:lnTo>
                  <a:pt x="3103" y="3391"/>
                </a:lnTo>
                <a:cubicBezTo>
                  <a:pt x="3170" y="3391"/>
                  <a:pt x="3223" y="3338"/>
                  <a:pt x="3223" y="3271"/>
                </a:cubicBezTo>
                <a:cubicBezTo>
                  <a:pt x="3223" y="3205"/>
                  <a:pt x="3170" y="3151"/>
                  <a:pt x="3103" y="3151"/>
                </a:cubicBezTo>
                <a:lnTo>
                  <a:pt x="2552" y="3151"/>
                </a:lnTo>
                <a:close/>
                <a:moveTo>
                  <a:pt x="4448" y="700"/>
                </a:moveTo>
                <a:lnTo>
                  <a:pt x="4448" y="1442"/>
                </a:lnTo>
                <a:cubicBezTo>
                  <a:pt x="4448" y="1509"/>
                  <a:pt x="4501" y="1562"/>
                  <a:pt x="4568" y="1562"/>
                </a:cubicBezTo>
                <a:cubicBezTo>
                  <a:pt x="4634" y="1562"/>
                  <a:pt x="4688" y="1509"/>
                  <a:pt x="4688" y="1442"/>
                </a:cubicBezTo>
                <a:lnTo>
                  <a:pt x="4688" y="700"/>
                </a:lnTo>
                <a:cubicBezTo>
                  <a:pt x="4688" y="314"/>
                  <a:pt x="4374" y="0"/>
                  <a:pt x="3988" y="0"/>
                </a:cubicBezTo>
                <a:lnTo>
                  <a:pt x="604" y="0"/>
                </a:lnTo>
                <a:cubicBezTo>
                  <a:pt x="271" y="0"/>
                  <a:pt x="0" y="271"/>
                  <a:pt x="0" y="604"/>
                </a:cubicBezTo>
                <a:lnTo>
                  <a:pt x="0" y="1672"/>
                </a:lnTo>
                <a:cubicBezTo>
                  <a:pt x="0" y="1738"/>
                  <a:pt x="53" y="1792"/>
                  <a:pt x="120" y="1792"/>
                </a:cubicBezTo>
                <a:lnTo>
                  <a:pt x="566" y="1792"/>
                </a:lnTo>
                <a:cubicBezTo>
                  <a:pt x="632" y="1792"/>
                  <a:pt x="686" y="1738"/>
                  <a:pt x="686" y="1672"/>
                </a:cubicBezTo>
                <a:cubicBezTo>
                  <a:pt x="686" y="1606"/>
                  <a:pt x="632" y="1552"/>
                  <a:pt x="566" y="1552"/>
                </a:cubicBezTo>
                <a:lnTo>
                  <a:pt x="240" y="1552"/>
                </a:lnTo>
                <a:lnTo>
                  <a:pt x="240" y="604"/>
                </a:lnTo>
                <a:cubicBezTo>
                  <a:pt x="240" y="403"/>
                  <a:pt x="403" y="240"/>
                  <a:pt x="604" y="240"/>
                </a:cubicBezTo>
                <a:cubicBezTo>
                  <a:pt x="805" y="240"/>
                  <a:pt x="968" y="403"/>
                  <a:pt x="968" y="604"/>
                </a:cubicBezTo>
                <a:lnTo>
                  <a:pt x="968" y="4179"/>
                </a:lnTo>
                <a:cubicBezTo>
                  <a:pt x="968" y="4565"/>
                  <a:pt x="1282" y="4879"/>
                  <a:pt x="1668" y="4879"/>
                </a:cubicBezTo>
                <a:lnTo>
                  <a:pt x="3904" y="4879"/>
                </a:lnTo>
                <a:cubicBezTo>
                  <a:pt x="3970" y="4879"/>
                  <a:pt x="4024" y="4825"/>
                  <a:pt x="4024" y="4759"/>
                </a:cubicBezTo>
                <a:cubicBezTo>
                  <a:pt x="4024" y="4693"/>
                  <a:pt x="3970" y="4639"/>
                  <a:pt x="3904" y="4639"/>
                </a:cubicBezTo>
                <a:lnTo>
                  <a:pt x="1668" y="4639"/>
                </a:lnTo>
                <a:cubicBezTo>
                  <a:pt x="1415" y="4639"/>
                  <a:pt x="1208" y="4433"/>
                  <a:pt x="1208" y="4179"/>
                </a:cubicBezTo>
                <a:lnTo>
                  <a:pt x="1208" y="604"/>
                </a:lnTo>
                <a:cubicBezTo>
                  <a:pt x="1208" y="468"/>
                  <a:pt x="1163" y="341"/>
                  <a:pt x="1086" y="240"/>
                </a:cubicBezTo>
                <a:lnTo>
                  <a:pt x="3988" y="240"/>
                </a:lnTo>
                <a:cubicBezTo>
                  <a:pt x="4241" y="240"/>
                  <a:pt x="4448" y="446"/>
                  <a:pt x="4448" y="700"/>
                </a:cubicBezTo>
                <a:close/>
                <a:moveTo>
                  <a:pt x="4787" y="2000"/>
                </a:moveTo>
                <a:lnTo>
                  <a:pt x="4568" y="2000"/>
                </a:lnTo>
                <a:cubicBezTo>
                  <a:pt x="4501" y="2000"/>
                  <a:pt x="4448" y="2054"/>
                  <a:pt x="4448" y="2120"/>
                </a:cubicBezTo>
                <a:cubicBezTo>
                  <a:pt x="4448" y="2187"/>
                  <a:pt x="4501" y="2240"/>
                  <a:pt x="4568" y="2240"/>
                </a:cubicBezTo>
                <a:lnTo>
                  <a:pt x="4787" y="2240"/>
                </a:lnTo>
                <a:cubicBezTo>
                  <a:pt x="4842" y="2240"/>
                  <a:pt x="4887" y="2285"/>
                  <a:pt x="4887" y="2340"/>
                </a:cubicBezTo>
                <a:lnTo>
                  <a:pt x="4887" y="3718"/>
                </a:lnTo>
                <a:cubicBezTo>
                  <a:pt x="4887" y="3785"/>
                  <a:pt x="4941" y="3838"/>
                  <a:pt x="5007" y="3838"/>
                </a:cubicBezTo>
                <a:cubicBezTo>
                  <a:pt x="5073" y="3838"/>
                  <a:pt x="5127" y="3785"/>
                  <a:pt x="5127" y="3718"/>
                </a:cubicBezTo>
                <a:lnTo>
                  <a:pt x="5127" y="2340"/>
                </a:lnTo>
                <a:cubicBezTo>
                  <a:pt x="5127" y="2153"/>
                  <a:pt x="4975" y="2000"/>
                  <a:pt x="4787" y="2000"/>
                </a:cubicBezTo>
                <a:close/>
                <a:moveTo>
                  <a:pt x="4568" y="5139"/>
                </a:moveTo>
                <a:cubicBezTo>
                  <a:pt x="4501" y="5139"/>
                  <a:pt x="4448" y="5193"/>
                  <a:pt x="4448" y="5259"/>
                </a:cubicBezTo>
                <a:lnTo>
                  <a:pt x="4448" y="5281"/>
                </a:lnTo>
                <a:cubicBezTo>
                  <a:pt x="4448" y="5347"/>
                  <a:pt x="4501" y="5401"/>
                  <a:pt x="4568" y="5401"/>
                </a:cubicBezTo>
                <a:cubicBezTo>
                  <a:pt x="4634" y="5401"/>
                  <a:pt x="4688" y="5347"/>
                  <a:pt x="4688" y="5281"/>
                </a:cubicBezTo>
                <a:lnTo>
                  <a:pt x="4688" y="5259"/>
                </a:lnTo>
                <a:cubicBezTo>
                  <a:pt x="4688" y="5193"/>
                  <a:pt x="4634" y="5139"/>
                  <a:pt x="4568" y="5139"/>
                </a:cubicBezTo>
                <a:close/>
                <a:moveTo>
                  <a:pt x="4568" y="2439"/>
                </a:moveTo>
                <a:cubicBezTo>
                  <a:pt x="4501" y="2439"/>
                  <a:pt x="4448" y="2492"/>
                  <a:pt x="4448" y="2559"/>
                </a:cubicBezTo>
                <a:lnTo>
                  <a:pt x="4448" y="4854"/>
                </a:lnTo>
                <a:cubicBezTo>
                  <a:pt x="4448" y="4920"/>
                  <a:pt x="4501" y="4974"/>
                  <a:pt x="4568" y="4974"/>
                </a:cubicBezTo>
                <a:cubicBezTo>
                  <a:pt x="4634" y="4974"/>
                  <a:pt x="4688" y="4920"/>
                  <a:pt x="4688" y="4854"/>
                </a:cubicBezTo>
                <a:lnTo>
                  <a:pt x="4688" y="2559"/>
                </a:lnTo>
                <a:cubicBezTo>
                  <a:pt x="4688" y="2492"/>
                  <a:pt x="4634" y="2439"/>
                  <a:pt x="4568" y="2439"/>
                </a:cubicBezTo>
                <a:close/>
              </a:path>
            </a:pathLst>
          </a:custGeom>
          <a:solidFill>
            <a:srgbClr val="778495">
              <a:alpha val="14901"/>
            </a:srgbClr>
          </a:solidFill>
          <a:ln>
            <a:headEnd type="none"/>
            <a:tailEnd type="none"/>
          </a:ln>
        </p:spPr>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1D8BD707-D9CF-40AE-B4C6-C98DA3205C09}"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9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9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9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9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9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9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9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9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9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533400" y="1066800"/>
            <a:ext cx="5281930" cy="3344545"/>
          </a:xfrm>
          <a:prstGeom prst="rect">
            <a:avLst/>
          </a:prstGeom>
          <a:ln>
            <a:headEnd type="none"/>
            <a:tailEnd type="none"/>
          </a:ln>
        </p:spPr>
        <p:txBody>
          <a:bodyPr vert="horz" wrap="square" lIns="91440" tIns="45720" rIns="91440" bIns="45720" rtlCol="0" anchor="b" anchorCtr="0"/>
          <a:lstStyle/>
          <a:p>
            <a:pPr algn="l">
              <a:lnSpc>
                <a:spcPct val="100000"/>
              </a:lnSpc>
              <a:spcBef>
                <a:spcPts val="0"/>
              </a:spcBef>
              <a:defRPr/>
            </a:pPr>
            <a:r>
              <a:rPr lang="zh-CN" altLang="en-US" sz="2800" b="1" i="0">
                <a:ln w="19050"/>
                <a:solidFill>
                  <a:srgbClr val="FFFFFF">
                    <a:alpha val="100000"/>
                  </a:srgbClr>
                </a:solidFill>
                <a:latin typeface="微软雅黑"/>
                <a:ea typeface="微软雅黑"/>
                <a:cs typeface="微软雅黑"/>
              </a:rPr>
              <a:t>四川省生态环保</a:t>
            </a:r>
            <a:r>
              <a:rPr lang="zh-CN" altLang="en-US" sz="2800" b="1" i="0">
                <a:ln w="19050"/>
                <a:solidFill>
                  <a:srgbClr val="FFFFFF">
                    <a:alpha val="100000"/>
                  </a:srgbClr>
                </a:solidFill>
                <a:latin typeface="微软雅黑"/>
                <a:ea typeface="微软雅黑"/>
                <a:cs typeface="微软雅黑"/>
              </a:rPr>
              <a:t>集团</a:t>
            </a:r>
            <a:endParaRPr lang="zh-CN" altLang="en-US" sz="2800" b="1" i="0">
              <a:ln w="19050"/>
              <a:solidFill>
                <a:srgbClr val="FFFFFF">
                  <a:alpha val="100000"/>
                </a:srgbClr>
              </a:solidFill>
              <a:latin typeface="微软雅黑"/>
              <a:ea typeface="微软雅黑"/>
              <a:cs typeface="微软雅黑"/>
            </a:endParaRPr>
          </a:p>
          <a:p>
            <a:pPr algn="l">
              <a:lnSpc>
                <a:spcPct val="100000"/>
              </a:lnSpc>
              <a:spcBef>
                <a:spcPts val="0"/>
              </a:spcBef>
              <a:defRPr/>
            </a:pPr>
            <a:endParaRPr lang="en-US" sz="2800" b="1" i="0">
              <a:ln w="19050"/>
              <a:solidFill>
                <a:srgbClr val="FFFFFF">
                  <a:alpha val="100000"/>
                </a:srgbClr>
              </a:solidFill>
              <a:latin typeface="微软雅黑"/>
              <a:ea typeface="微软雅黑"/>
              <a:cs typeface="微软雅黑"/>
            </a:endParaRPr>
          </a:p>
          <a:p>
            <a:pPr algn="l">
              <a:lnSpc>
                <a:spcPct val="100000"/>
              </a:lnSpc>
              <a:spcBef>
                <a:spcPts val="0"/>
              </a:spcBef>
              <a:defRPr/>
            </a:pPr>
            <a:r>
              <a:rPr lang="zh-CN" altLang="en-US" sz="4400" b="1" i="0">
                <a:ln w="19050"/>
                <a:solidFill>
                  <a:srgbClr val="FFFFFF">
                    <a:alpha val="100000"/>
                  </a:srgbClr>
                </a:solidFill>
                <a:latin typeface="微软雅黑"/>
                <a:ea typeface="微软雅黑"/>
                <a:cs typeface="微软雅黑"/>
              </a:rPr>
              <a:t>国资监管及生态环保重点法规新规速递</a:t>
            </a:r>
            <a:endParaRPr lang="zh-CN" altLang="en-US" sz="4400" b="1" i="0">
              <a:ln w="19050"/>
              <a:solidFill>
                <a:srgbClr val="FFFFFF">
                  <a:alpha val="100000"/>
                </a:srgbClr>
              </a:solidFill>
              <a:latin typeface="微软雅黑"/>
              <a:ea typeface="微软雅黑"/>
              <a:cs typeface="微软雅黑"/>
            </a:endParaRPr>
          </a:p>
          <a:p>
            <a:pPr algn="ctr">
              <a:lnSpc>
                <a:spcPct val="100000"/>
              </a:lnSpc>
              <a:spcBef>
                <a:spcPts val="0"/>
              </a:spcBef>
              <a:defRPr/>
            </a:pPr>
            <a:r>
              <a:rPr lang="en-US" b="1" i="0">
                <a:ln w="19050"/>
                <a:solidFill>
                  <a:srgbClr val="FFFFFF">
                    <a:alpha val="100000"/>
                  </a:srgbClr>
                </a:solidFill>
                <a:latin typeface="微软雅黑"/>
                <a:ea typeface="微软雅黑"/>
                <a:cs typeface="微软雅黑"/>
              </a:rPr>
              <a:t>（</a:t>
            </a:r>
            <a:r>
              <a:rPr lang="en-US">
                <a:solidFill>
                  <a:srgbClr val="FFFFFF">
                    <a:alpha val="100000"/>
                  </a:srgbClr>
                </a:solidFill>
                <a:latin typeface="微软雅黑"/>
                <a:ea typeface="微软雅黑"/>
                <a:cs typeface="微软雅黑"/>
                <a:sym typeface="+mn-ea"/>
              </a:rPr>
              <a:t>2026年1</a:t>
            </a:r>
            <a:r>
              <a:rPr lang="zh-CN" altLang="en-US">
                <a:solidFill>
                  <a:srgbClr val="FFFFFF">
                    <a:alpha val="100000"/>
                  </a:srgbClr>
                </a:solidFill>
                <a:latin typeface="微软雅黑"/>
                <a:ea typeface="微软雅黑"/>
                <a:cs typeface="微软雅黑"/>
                <a:sym typeface="+mn-ea"/>
              </a:rPr>
              <a:t>月</a:t>
            </a:r>
            <a:r>
              <a:rPr lang="en-US" altLang="zh-CN">
                <a:solidFill>
                  <a:srgbClr val="FFFFFF">
                    <a:alpha val="100000"/>
                  </a:srgbClr>
                </a:solidFill>
                <a:latin typeface="微软雅黑"/>
                <a:ea typeface="微软雅黑"/>
                <a:cs typeface="微软雅黑"/>
                <a:sym typeface="+mn-ea"/>
              </a:rPr>
              <a:t>1</a:t>
            </a:r>
            <a:r>
              <a:rPr lang="zh-CN" altLang="en-US">
                <a:solidFill>
                  <a:srgbClr val="FFFFFF">
                    <a:alpha val="100000"/>
                  </a:srgbClr>
                </a:solidFill>
                <a:latin typeface="微软雅黑"/>
                <a:ea typeface="微软雅黑"/>
                <a:cs typeface="微软雅黑"/>
                <a:sym typeface="+mn-ea"/>
              </a:rPr>
              <a:t>日</a:t>
            </a:r>
            <a:r>
              <a:rPr lang="en-US">
                <a:solidFill>
                  <a:srgbClr val="FFFFFF">
                    <a:alpha val="100000"/>
                  </a:srgbClr>
                </a:solidFill>
                <a:latin typeface="微软雅黑"/>
                <a:ea typeface="微软雅黑"/>
                <a:cs typeface="微软雅黑"/>
                <a:sym typeface="+mn-ea"/>
              </a:rPr>
              <a:t>-4月15</a:t>
            </a:r>
            <a:r>
              <a:rPr lang="zh-CN" altLang="en-US">
                <a:solidFill>
                  <a:srgbClr val="FFFFFF">
                    <a:alpha val="100000"/>
                  </a:srgbClr>
                </a:solidFill>
                <a:latin typeface="微软雅黑"/>
                <a:ea typeface="微软雅黑"/>
                <a:cs typeface="微软雅黑"/>
                <a:sym typeface="+mn-ea"/>
              </a:rPr>
              <a:t>日</a:t>
            </a:r>
            <a:r>
              <a:rPr lang="en-US" b="1" i="0">
                <a:ln w="19050"/>
                <a:solidFill>
                  <a:srgbClr val="FFFFFF">
                    <a:alpha val="100000"/>
                  </a:srgbClr>
                </a:solidFill>
                <a:latin typeface="微软雅黑"/>
                <a:ea typeface="微软雅黑"/>
                <a:cs typeface="微软雅黑"/>
              </a:rPr>
              <a:t>）</a:t>
            </a:r>
            <a:endParaRPr lang="en-US" b="1" i="0">
              <a:ln w="19050"/>
              <a:solidFill>
                <a:srgbClr val="FFFFFF">
                  <a:alpha val="100000"/>
                </a:srgbClr>
              </a:solidFill>
              <a:latin typeface="微软雅黑"/>
              <a:ea typeface="微软雅黑"/>
              <a:cs typeface="微软雅黑"/>
            </a:endParaRPr>
          </a:p>
        </p:txBody>
      </p:sp>
      <p:sp>
        <p:nvSpPr>
          <p:cNvPr id="3" name="TextBox 3"/>
          <p:cNvSpPr txBox="1"/>
          <p:nvPr/>
        </p:nvSpPr>
        <p:spPr>
          <a:xfrm>
            <a:off x="685799" y="5791354"/>
            <a:ext cx="4898572" cy="608290"/>
          </a:xfrm>
          <a:prstGeom prst="roundRect">
            <a:avLst>
              <a:gd name="adj" fmla="val 0"/>
            </a:avLst>
          </a:prstGeom>
          <a:ln>
            <a:headEnd type="none"/>
            <a:tailEnd type="none"/>
          </a:ln>
        </p:spPr>
        <p:txBody>
          <a:bodyPr vert="horz" wrap="square" lIns="91440" tIns="45720" rIns="91440" bIns="45720" rtlCol="0" anchor="t" anchorCtr="0"/>
          <a:lstStyle/>
          <a:p>
            <a:pPr algn="l">
              <a:lnSpc>
                <a:spcPct val="100000"/>
              </a:lnSpc>
              <a:spcBef>
                <a:spcPts val="1000"/>
              </a:spcBef>
              <a:defRPr/>
            </a:pPr>
            <a:r>
              <a:rPr lang="en-US" sz="2000" b="0" i="0">
                <a:solidFill>
                  <a:srgbClr val="FFFFFF">
                    <a:alpha val="100000"/>
                  </a:srgbClr>
                </a:solidFill>
                <a:latin typeface="微软雅黑"/>
                <a:ea typeface="微软雅黑"/>
                <a:cs typeface="微软雅黑"/>
              </a:rPr>
              <a:t>2026年4月15</a:t>
            </a:r>
            <a:r>
              <a:rPr lang="zh-CN" altLang="en-US" sz="2000" b="0" i="0">
                <a:solidFill>
                  <a:srgbClr val="FFFFFF">
                    <a:alpha val="100000"/>
                  </a:srgbClr>
                </a:solidFill>
                <a:latin typeface="微软雅黑"/>
                <a:ea typeface="微软雅黑"/>
                <a:cs typeface="微软雅黑"/>
              </a:rPr>
              <a:t>日</a:t>
            </a:r>
            <a:endParaRPr lang="zh-CN" altLang="en-US" sz="2000" b="0" i="0">
              <a:solidFill>
                <a:srgbClr val="FFFFFF">
                  <a:alpha val="100000"/>
                </a:srgbClr>
              </a:solidFill>
              <a:latin typeface="微软雅黑"/>
              <a:ea typeface="微软雅黑"/>
              <a:cs typeface="微软雅黑"/>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4"/>
          <p:cNvSpPr txBox="1"/>
          <p:nvPr/>
        </p:nvSpPr>
        <p:spPr>
          <a:xfrm>
            <a:off x="660400" y="128587"/>
            <a:ext cx="10858500" cy="900112"/>
          </a:xfrm>
          <a:prstGeom prst="rect">
            <a:avLst/>
          </a:prstGeom>
          <a:ln>
            <a:headEnd type="none"/>
            <a:tailEnd type="none"/>
          </a:ln>
        </p:spPr>
        <p:txBody>
          <a:bodyPr vert="horz" wrap="square" lIns="91440" tIns="45720" rIns="91440" bIns="45720" rtlCol="0" anchor="b" anchorCtr="0"/>
          <a:lstStyle/>
          <a:p>
            <a:pPr algn="l">
              <a:lnSpc>
                <a:spcPct val="100000"/>
              </a:lnSpc>
              <a:spcBef>
                <a:spcPts val="0"/>
              </a:spcBef>
              <a:defRPr/>
            </a:pPr>
            <a:r>
              <a:rPr lang="zh-CN" altLang="en-US" sz="3200" b="1"/>
              <a:t>四、《生态环境监测条例》</a:t>
            </a:r>
            <a:endParaRPr lang="zh-CN" altLang="en-US" sz="3200" b="1"/>
          </a:p>
        </p:txBody>
      </p:sp>
      <p:sp>
        <p:nvSpPr>
          <p:cNvPr id="26" name="文本框 25"/>
          <p:cNvSpPr txBox="1"/>
          <p:nvPr/>
        </p:nvSpPr>
        <p:spPr>
          <a:xfrm>
            <a:off x="838200" y="1295400"/>
            <a:ext cx="10783570" cy="5052695"/>
          </a:xfrm>
          <a:prstGeom prst="rect">
            <a:avLst/>
          </a:prstGeom>
        </p:spPr>
        <p:txBody>
          <a:bodyPr wrap="square">
            <a:noAutofit/>
          </a:bodyPr>
          <a:p>
            <a:pPr algn="just" defTabSz="266700">
              <a:lnSpc>
                <a:spcPct val="172000"/>
              </a:lnSpc>
              <a:spcBef>
                <a:spcPts val="1300"/>
              </a:spcBef>
              <a:spcAft>
                <a:spcPts val="1300"/>
              </a:spcAft>
              <a:buClrTx/>
              <a:buSzTx/>
              <a:buFontTx/>
            </a:pPr>
            <a:r>
              <a:rPr lang="zh-CN" altLang="en-US" sz="2300" b="1">
                <a:latin typeface="仿宋" panose="02010609060101010101" charset="-122"/>
                <a:ea typeface="仿宋" panose="02010609060101010101" charset="-122"/>
                <a:cs typeface="仿宋" panose="02010609060101010101" charset="-122"/>
              </a:rPr>
              <a:t>（一）新规概要</a:t>
            </a:r>
            <a:endParaRPr lang="zh-CN" altLang="en-US" sz="2300" b="1">
              <a:latin typeface="仿宋" panose="02010609060101010101" charset="-122"/>
              <a:ea typeface="仿宋" panose="02010609060101010101" charset="-122"/>
              <a:cs typeface="仿宋" panose="02010609060101010101" charset="-122"/>
            </a:endParaRPr>
          </a:p>
          <a:p>
            <a:pPr indent="266700" algn="just" defTabSz="266700">
              <a:lnSpc>
                <a:spcPct val="100000"/>
              </a:lnSpc>
              <a:spcBef>
                <a:spcPts val="0"/>
              </a:spcBef>
              <a:spcAft>
                <a:spcPts val="600"/>
              </a:spcAft>
              <a:buClrTx/>
              <a:buSzTx/>
              <a:buFontTx/>
            </a:pPr>
            <a:r>
              <a:rPr lang="zh-CN" altLang="en-US" sz="1600">
                <a:latin typeface="仿宋" panose="02010609060101010101" charset="-122"/>
                <a:ea typeface="仿宋" panose="02010609060101010101" charset="-122"/>
                <a:cs typeface="仿宋" panose="02010609060101010101" charset="-122"/>
                <a:sym typeface="+mn-ea"/>
              </a:rPr>
              <a:t>《生态环境监测条例》</a:t>
            </a:r>
            <a:r>
              <a:rPr lang="zh-CN" altLang="en-US" sz="1600" b="0">
                <a:latin typeface="仿宋" panose="02010609060101010101" charset="-122"/>
                <a:ea typeface="仿宋" panose="02010609060101010101" charset="-122"/>
                <a:cs typeface="仿宋" panose="02010609060101010101" charset="-122"/>
              </a:rPr>
              <a:t>作为我国首部生态环境监测专门行政法规，创新性</a:t>
            </a:r>
            <a:r>
              <a:rPr lang="zh-CN" altLang="en-US" sz="1600" b="0">
                <a:latin typeface="仿宋" panose="02010609060101010101" charset="-122"/>
                <a:ea typeface="仿宋" panose="02010609060101010101" charset="-122"/>
                <a:cs typeface="仿宋" panose="02010609060101010101" charset="-122"/>
              </a:rPr>
              <a:t>的将监测分为公共监测和自行监测两类，明确各相关方责任义务，首次规定企事业单位建立自行监测数据质量管理制度的法定义务。条例对监测数据造假行为设置"双罚"机制，既罚单位又罚负责人员，防止"替罪羊"现象</a:t>
            </a:r>
            <a:r>
              <a:rPr lang="en-US" altLang="zh-CN" sz="1600" b="0">
                <a:latin typeface="仿宋" panose="02010609060101010101" charset="-122"/>
                <a:ea typeface="仿宋" panose="02010609060101010101" charset="-122"/>
                <a:cs typeface="仿宋" panose="02010609060101010101" charset="-122"/>
              </a:rPr>
              <a:t>，</a:t>
            </a:r>
            <a:r>
              <a:rPr lang="zh-CN" altLang="en-US" sz="1600" b="0">
                <a:latin typeface="仿宋" panose="02010609060101010101" charset="-122"/>
                <a:ea typeface="仿宋" panose="02010609060101010101" charset="-122"/>
                <a:cs typeface="仿宋" panose="02010609060101010101" charset="-122"/>
              </a:rPr>
              <a:t>同时对技术服务机构设置"罚款+禁业+吊销资质"三级处罚</a:t>
            </a:r>
            <a:r>
              <a:rPr lang="en-US" altLang="zh-CN" sz="1600" b="0">
                <a:latin typeface="仿宋" panose="02010609060101010101" charset="-122"/>
                <a:ea typeface="仿宋" panose="02010609060101010101" charset="-122"/>
                <a:cs typeface="仿宋" panose="02010609060101010101" charset="-122"/>
              </a:rPr>
              <a:t>。</a:t>
            </a:r>
            <a:endParaRPr lang="zh-CN" altLang="en-US" sz="1600" b="0">
              <a:latin typeface="仿宋" panose="02010609060101010101" charset="-122"/>
              <a:ea typeface="仿宋" panose="02010609060101010101" charset="-122"/>
              <a:cs typeface="仿宋" panose="02010609060101010101" charset="-122"/>
            </a:endParaRPr>
          </a:p>
          <a:p>
            <a:pPr algn="just" defTabSz="266700">
              <a:lnSpc>
                <a:spcPct val="172000"/>
              </a:lnSpc>
              <a:spcBef>
                <a:spcPts val="1300"/>
              </a:spcBef>
              <a:spcAft>
                <a:spcPts val="1300"/>
              </a:spcAft>
              <a:buClrTx/>
              <a:buSzTx/>
              <a:buFontTx/>
            </a:pPr>
            <a:r>
              <a:rPr lang="zh-CN" altLang="en-US" sz="2300" b="1">
                <a:latin typeface="仿宋" panose="02010609060101010101" charset="-122"/>
                <a:ea typeface="仿宋" panose="02010609060101010101" charset="-122"/>
                <a:cs typeface="仿宋" panose="02010609060101010101" charset="-122"/>
              </a:rPr>
              <a:t>（二）重点条款摘要</a:t>
            </a:r>
            <a:endParaRPr lang="zh-CN" altLang="en-US" sz="2300" b="1">
              <a:latin typeface="仿宋" panose="02010609060101010101" charset="-122"/>
              <a:ea typeface="仿宋" panose="02010609060101010101" charset="-122"/>
              <a:cs typeface="仿宋" panose="02010609060101010101" charset="-122"/>
            </a:endParaRPr>
          </a:p>
          <a:p>
            <a:pPr algn="l" defTabSz="266700">
              <a:lnSpc>
                <a:spcPct val="100000"/>
              </a:lnSpc>
              <a:spcBef>
                <a:spcPts val="0"/>
              </a:spcBef>
              <a:spcAft>
                <a:spcPts val="0"/>
              </a:spcAft>
              <a:buClrTx/>
              <a:buSzTx/>
              <a:buFontTx/>
            </a:pPr>
            <a:r>
              <a:rPr lang="en-US" altLang="zh-CN" sz="2000" b="1">
                <a:latin typeface="Arial" panose="020B0604020202090204"/>
                <a:ea typeface="Arial" panose="020B0604020202090204"/>
              </a:rPr>
              <a:t>1.适用范围</a:t>
            </a:r>
            <a:endParaRPr lang="en-US" altLang="zh-CN" sz="2000" b="1">
              <a:latin typeface="Arial" panose="020B0604020202090204"/>
              <a:ea typeface="Arial" panose="020B0604020202090204"/>
            </a:endParaRPr>
          </a:p>
          <a:p>
            <a:pPr algn="l" defTabSz="266700">
              <a:lnSpc>
                <a:spcPct val="100000"/>
              </a:lnSpc>
              <a:spcBef>
                <a:spcPts val="0"/>
              </a:spcBef>
              <a:spcAft>
                <a:spcPts val="0"/>
              </a:spcAft>
              <a:buClrTx/>
              <a:buSzTx/>
              <a:buFontTx/>
            </a:pPr>
            <a:endParaRPr lang="en-US" altLang="zh-CN" sz="2000" b="1">
              <a:latin typeface="Arial" panose="020B0604020202090204"/>
              <a:ea typeface="Arial" panose="020B0604020202090204"/>
            </a:endParaRPr>
          </a:p>
          <a:p>
            <a:pPr indent="266700" algn="just" defTabSz="266700">
              <a:lnSpc>
                <a:spcPct val="100000"/>
              </a:lnSpc>
              <a:spcBef>
                <a:spcPts val="0"/>
              </a:spcBef>
              <a:spcAft>
                <a:spcPts val="600"/>
              </a:spcAft>
              <a:buClrTx/>
              <a:buSzTx/>
              <a:buFontTx/>
            </a:pPr>
            <a:r>
              <a:rPr lang="zh-CN" altLang="en-US" sz="1600" b="1">
                <a:latin typeface="仿宋" panose="02010609060101010101" charset="-122"/>
                <a:ea typeface="仿宋" panose="02010609060101010101" charset="-122"/>
                <a:cs typeface="仿宋" panose="02010609060101010101" charset="-122"/>
              </a:rPr>
              <a:t>第二条</a:t>
            </a:r>
            <a:r>
              <a:rPr lang="zh-CN" altLang="en-US" sz="1600" b="0">
                <a:latin typeface="仿宋" panose="02010609060101010101" charset="-122"/>
                <a:ea typeface="仿宋" panose="02010609060101010101" charset="-122"/>
                <a:cs typeface="仿宋" panose="02010609060101010101" charset="-122"/>
              </a:rPr>
              <a:t> 在中华人民共和国领域及管辖的其他海域开展生态环境监测及其相关活动，适用本条例。法律、行政法规另有规定的，依照其规定。</a:t>
            </a:r>
            <a:endParaRPr lang="zh-CN" altLang="en-US" sz="1600" b="0">
              <a:latin typeface="仿宋" panose="02010609060101010101" charset="-122"/>
              <a:ea typeface="仿宋" panose="02010609060101010101" charset="-122"/>
              <a:cs typeface="仿宋" panose="02010609060101010101" charset="-122"/>
            </a:endParaRPr>
          </a:p>
          <a:p>
            <a:pPr indent="266700" algn="just" defTabSz="266700">
              <a:lnSpc>
                <a:spcPct val="100000"/>
              </a:lnSpc>
              <a:spcBef>
                <a:spcPts val="0"/>
              </a:spcBef>
              <a:spcAft>
                <a:spcPts val="600"/>
              </a:spcAft>
              <a:buClrTx/>
              <a:buSzTx/>
              <a:buFontTx/>
            </a:pPr>
            <a:r>
              <a:rPr lang="zh-CN" altLang="en-US" sz="1600" b="0">
                <a:latin typeface="仿宋" panose="02010609060101010101" charset="-122"/>
                <a:ea typeface="仿宋" panose="02010609060101010101" charset="-122"/>
                <a:cs typeface="仿宋" panose="02010609060101010101" charset="-122"/>
              </a:rPr>
              <a:t>本条例所称生态环境监测，包括政府及其有关部门为履行生态环境保护等职责开展或者组织开展的生态环境监测（以下统称公共监测），以及负有法定监测义务的企业事业单位和其他生产经营者（以下统称企事业单位）就其相关活动对生态环境的影响开展的自行监测。</a:t>
            </a:r>
            <a:endParaRPr lang="zh-CN" altLang="en-US" sz="1600" b="0">
              <a:latin typeface="仿宋" panose="02010609060101010101" charset="-122"/>
              <a:ea typeface="仿宋" panose="02010609060101010101" charset="-122"/>
              <a:cs typeface="仿宋" panose="02010609060101010101" charset="-122"/>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4"/>
          <p:cNvSpPr txBox="1"/>
          <p:nvPr/>
        </p:nvSpPr>
        <p:spPr>
          <a:xfrm>
            <a:off x="660400" y="128587"/>
            <a:ext cx="10858500" cy="900112"/>
          </a:xfrm>
          <a:prstGeom prst="rect">
            <a:avLst/>
          </a:prstGeom>
          <a:ln>
            <a:headEnd type="none"/>
            <a:tailEnd type="none"/>
          </a:ln>
        </p:spPr>
        <p:txBody>
          <a:bodyPr vert="horz" wrap="square" lIns="91440" tIns="45720" rIns="91440" bIns="45720" rtlCol="0" anchor="b" anchorCtr="0"/>
          <a:lstStyle/>
          <a:p>
            <a:pPr algn="l">
              <a:lnSpc>
                <a:spcPct val="100000"/>
              </a:lnSpc>
              <a:spcBef>
                <a:spcPts val="0"/>
              </a:spcBef>
              <a:defRPr/>
            </a:pPr>
            <a:r>
              <a:rPr lang="zh-CN" altLang="en-US" sz="3200" b="1"/>
              <a:t>四、《生态环境监测条例》</a:t>
            </a:r>
            <a:endParaRPr lang="zh-CN" altLang="en-US" sz="3200" b="1"/>
          </a:p>
        </p:txBody>
      </p:sp>
      <p:sp>
        <p:nvSpPr>
          <p:cNvPr id="26" name="文本框 25"/>
          <p:cNvSpPr txBox="1"/>
          <p:nvPr/>
        </p:nvSpPr>
        <p:spPr>
          <a:xfrm>
            <a:off x="838200" y="1066800"/>
            <a:ext cx="10783570" cy="5663565"/>
          </a:xfrm>
          <a:prstGeom prst="rect">
            <a:avLst/>
          </a:prstGeom>
        </p:spPr>
        <p:txBody>
          <a:bodyPr wrap="square">
            <a:noAutofit/>
          </a:bodyPr>
          <a:p>
            <a:pPr algn="l" defTabSz="266700">
              <a:lnSpc>
                <a:spcPct val="100000"/>
              </a:lnSpc>
              <a:spcBef>
                <a:spcPts val="0"/>
              </a:spcBef>
              <a:spcAft>
                <a:spcPts val="0"/>
              </a:spcAft>
              <a:buClrTx/>
              <a:buSzTx/>
              <a:buFontTx/>
            </a:pPr>
            <a:r>
              <a:rPr lang="en-US" altLang="zh-CN" sz="2000" b="1">
                <a:latin typeface="Arial" panose="020B0604020202090204"/>
                <a:ea typeface="Arial" panose="020B0604020202090204"/>
              </a:rPr>
              <a:t>2.企事业单位自行监测要求</a:t>
            </a:r>
            <a:endParaRPr lang="en-US" altLang="zh-CN" sz="2000" b="1">
              <a:latin typeface="Arial" panose="020B0604020202090204"/>
              <a:ea typeface="Arial" panose="020B0604020202090204"/>
            </a:endParaRPr>
          </a:p>
          <a:p>
            <a:pPr indent="457200" algn="l" defTabSz="266700">
              <a:lnSpc>
                <a:spcPct val="100000"/>
              </a:lnSpc>
              <a:spcBef>
                <a:spcPts val="0"/>
              </a:spcBef>
              <a:spcAft>
                <a:spcPts val="0"/>
              </a:spcAft>
              <a:buClrTx/>
              <a:buSzTx/>
              <a:buFontTx/>
              <a:buNone/>
            </a:pPr>
            <a:endParaRPr lang="zh-CN" altLang="en-US" sz="1200" b="1">
              <a:latin typeface="仿宋" panose="02010609060101010101" charset="-122"/>
              <a:ea typeface="仿宋" panose="02010609060101010101" charset="-122"/>
              <a:cs typeface="仿宋" panose="02010609060101010101" charset="-122"/>
            </a:endParaRPr>
          </a:p>
          <a:p>
            <a:pPr indent="457200" algn="l" defTabSz="266700">
              <a:lnSpc>
                <a:spcPct val="100000"/>
              </a:lnSpc>
              <a:spcBef>
                <a:spcPts val="0"/>
              </a:spcBef>
              <a:spcAft>
                <a:spcPts val="0"/>
              </a:spcAft>
              <a:buClrTx/>
              <a:buSzTx/>
              <a:buFontTx/>
              <a:buNone/>
            </a:pPr>
            <a:r>
              <a:rPr lang="zh-CN" altLang="en-US" sz="1200" b="1">
                <a:latin typeface="仿宋" panose="02010609060101010101" charset="-122"/>
                <a:ea typeface="仿宋" panose="02010609060101010101" charset="-122"/>
                <a:cs typeface="仿宋" panose="02010609060101010101" charset="-122"/>
              </a:rPr>
              <a:t>第二十条</a:t>
            </a:r>
            <a:r>
              <a:rPr lang="zh-CN" altLang="en-US" sz="1200" b="0">
                <a:latin typeface="仿宋" panose="02010609060101010101" charset="-122"/>
                <a:ea typeface="仿宋" panose="02010609060101010101" charset="-122"/>
                <a:cs typeface="仿宋" panose="02010609060101010101" charset="-122"/>
              </a:rPr>
              <a:t> 企事业单位对其生产经营等活动中污染物、温室气体等的排放情况以及建设项目、突发生态环境事件等对生态环境的影响，依照法律、法规规定开展自行监测。</a:t>
            </a:r>
            <a:endParaRPr lang="zh-CN" altLang="en-US" sz="1200" b="0">
              <a:latin typeface="仿宋" panose="02010609060101010101" charset="-122"/>
              <a:ea typeface="仿宋" panose="02010609060101010101" charset="-122"/>
              <a:cs typeface="仿宋" panose="02010609060101010101" charset="-122"/>
            </a:endParaRPr>
          </a:p>
          <a:p>
            <a:pPr indent="457200" algn="l" defTabSz="266700">
              <a:lnSpc>
                <a:spcPct val="100000"/>
              </a:lnSpc>
              <a:spcBef>
                <a:spcPts val="0"/>
              </a:spcBef>
              <a:spcAft>
                <a:spcPts val="0"/>
              </a:spcAft>
              <a:buClrTx/>
              <a:buSzTx/>
              <a:buFontTx/>
              <a:buNone/>
            </a:pPr>
            <a:r>
              <a:rPr lang="zh-CN" altLang="en-US" sz="1200" b="1">
                <a:latin typeface="仿宋" panose="02010609060101010101" charset="-122"/>
                <a:ea typeface="仿宋" panose="02010609060101010101" charset="-122"/>
                <a:cs typeface="仿宋" panose="02010609060101010101" charset="-122"/>
              </a:rPr>
              <a:t>第二十一条</a:t>
            </a:r>
            <a:r>
              <a:rPr lang="zh-CN" altLang="en-US" sz="1200" b="0">
                <a:latin typeface="仿宋" panose="02010609060101010101" charset="-122"/>
                <a:ea typeface="仿宋" panose="02010609060101010101" charset="-122"/>
                <a:cs typeface="仿宋" panose="02010609060101010101" charset="-122"/>
              </a:rPr>
              <a:t> 开展自行监测应当按照生态环境监测有关规范和标准制定监测方案，明确监测点位设置、监测指标、监测频次、监测方式等。</a:t>
            </a:r>
            <a:endParaRPr lang="zh-CN" altLang="en-US" sz="1200" b="0">
              <a:latin typeface="仿宋" panose="02010609060101010101" charset="-122"/>
              <a:ea typeface="仿宋" panose="02010609060101010101" charset="-122"/>
              <a:cs typeface="仿宋" panose="02010609060101010101" charset="-122"/>
            </a:endParaRPr>
          </a:p>
          <a:p>
            <a:pPr indent="457200" algn="l" defTabSz="266700">
              <a:lnSpc>
                <a:spcPct val="100000"/>
              </a:lnSpc>
              <a:spcBef>
                <a:spcPts val="0"/>
              </a:spcBef>
              <a:spcAft>
                <a:spcPts val="0"/>
              </a:spcAft>
              <a:buClrTx/>
              <a:buSzTx/>
              <a:buNone/>
            </a:pPr>
            <a:r>
              <a:rPr lang="zh-CN" altLang="en-US" sz="1200" b="0">
                <a:solidFill>
                  <a:srgbClr val="FF0000"/>
                </a:solidFill>
                <a:latin typeface="仿宋" panose="02010609060101010101" charset="-122"/>
                <a:ea typeface="仿宋" panose="02010609060101010101" charset="-122"/>
                <a:cs typeface="仿宋" panose="02010609060101010101" charset="-122"/>
              </a:rPr>
              <a:t>自行监测的主要监测点位应当按照规定安装、使用可以获取监测活动过程和监测设备运行情况的视频监控设备，并与生态环境主管部门或者其他有关部门联网。</a:t>
            </a:r>
            <a:endParaRPr lang="zh-CN" altLang="en-US" sz="1200" b="0">
              <a:solidFill>
                <a:srgbClr val="FF0000"/>
              </a:solidFill>
              <a:latin typeface="仿宋" panose="02010609060101010101" charset="-122"/>
              <a:ea typeface="仿宋" panose="02010609060101010101" charset="-122"/>
              <a:cs typeface="仿宋" panose="02010609060101010101" charset="-122"/>
            </a:endParaRPr>
          </a:p>
          <a:p>
            <a:pPr algn="l" defTabSz="266700">
              <a:lnSpc>
                <a:spcPct val="100000"/>
              </a:lnSpc>
              <a:spcBef>
                <a:spcPts val="0"/>
              </a:spcBef>
              <a:spcAft>
                <a:spcPts val="0"/>
              </a:spcAft>
              <a:buClrTx/>
              <a:buSzTx/>
              <a:buFontTx/>
            </a:pPr>
            <a:r>
              <a:rPr lang="en-US" altLang="zh-CN" sz="2000" b="1">
                <a:latin typeface="Arial" panose="020B0604020202090204"/>
                <a:ea typeface="Arial" panose="020B0604020202090204"/>
              </a:rPr>
              <a:t>3.禁止弄虚作假</a:t>
            </a:r>
            <a:endParaRPr lang="en-US" altLang="zh-CN" sz="2000" b="1">
              <a:latin typeface="Arial" panose="020B0604020202090204"/>
              <a:ea typeface="Arial" panose="020B0604020202090204"/>
            </a:endParaRPr>
          </a:p>
          <a:p>
            <a:pPr indent="457200" algn="l" defTabSz="266700">
              <a:lnSpc>
                <a:spcPct val="100000"/>
              </a:lnSpc>
              <a:spcBef>
                <a:spcPts val="0"/>
              </a:spcBef>
              <a:spcAft>
                <a:spcPts val="0"/>
              </a:spcAft>
              <a:buClrTx/>
              <a:buSzTx/>
              <a:buNone/>
            </a:pPr>
            <a:endParaRPr lang="zh-CN" altLang="en-US" sz="1200" b="1">
              <a:latin typeface="仿宋" panose="02010609060101010101" charset="-122"/>
              <a:ea typeface="仿宋" panose="02010609060101010101" charset="-122"/>
              <a:cs typeface="仿宋" panose="02010609060101010101" charset="-122"/>
            </a:endParaRPr>
          </a:p>
          <a:p>
            <a:pPr indent="457200" algn="l" defTabSz="266700">
              <a:lnSpc>
                <a:spcPct val="100000"/>
              </a:lnSpc>
              <a:spcBef>
                <a:spcPts val="0"/>
              </a:spcBef>
              <a:spcAft>
                <a:spcPts val="0"/>
              </a:spcAft>
              <a:buClrTx/>
              <a:buSzTx/>
              <a:buNone/>
            </a:pPr>
            <a:r>
              <a:rPr lang="zh-CN" altLang="en-US" sz="1200" b="1">
                <a:latin typeface="仿宋" panose="02010609060101010101" charset="-122"/>
                <a:ea typeface="仿宋" panose="02010609060101010101" charset="-122"/>
                <a:cs typeface="仿宋" panose="02010609060101010101" charset="-122"/>
              </a:rPr>
              <a:t>第二十五条</a:t>
            </a:r>
            <a:r>
              <a:rPr lang="zh-CN" altLang="en-US" sz="1200" b="0">
                <a:latin typeface="仿宋" panose="02010609060101010101" charset="-122"/>
                <a:ea typeface="仿宋" panose="02010609060101010101" charset="-122"/>
                <a:cs typeface="仿宋" panose="02010609060101010101" charset="-122"/>
              </a:rPr>
              <a:t> 企事业单位应当建立健全监测数据质量管理制度。企事业单位及其负责人对监测数据的真实性、准确性负责。</a:t>
            </a:r>
            <a:endParaRPr lang="zh-CN" altLang="en-US" sz="1200" b="0">
              <a:latin typeface="仿宋" panose="02010609060101010101" charset="-122"/>
              <a:ea typeface="仿宋" panose="02010609060101010101" charset="-122"/>
              <a:cs typeface="仿宋" panose="02010609060101010101" charset="-122"/>
            </a:endParaRPr>
          </a:p>
          <a:p>
            <a:pPr indent="457200" algn="l" defTabSz="266700">
              <a:lnSpc>
                <a:spcPct val="100000"/>
              </a:lnSpc>
              <a:spcBef>
                <a:spcPts val="0"/>
              </a:spcBef>
              <a:spcAft>
                <a:spcPts val="0"/>
              </a:spcAft>
              <a:buClrTx/>
              <a:buSzTx/>
              <a:buNone/>
            </a:pPr>
            <a:r>
              <a:rPr lang="zh-CN" altLang="en-US" sz="1200" b="0">
                <a:solidFill>
                  <a:srgbClr val="FF0000"/>
                </a:solidFill>
                <a:latin typeface="仿宋" panose="02010609060101010101" charset="-122"/>
                <a:ea typeface="仿宋" panose="02010609060101010101" charset="-122"/>
                <a:cs typeface="仿宋" panose="02010609060101010101" charset="-122"/>
              </a:rPr>
              <a:t>企事业单位不得实施或者明示、暗示有关单位、个人实施下列对监测数据弄虚作假的行为：</a:t>
            </a:r>
            <a:endParaRPr lang="zh-CN" altLang="en-US" sz="1200" b="0">
              <a:solidFill>
                <a:srgbClr val="FF0000"/>
              </a:solidFill>
              <a:latin typeface="仿宋" panose="02010609060101010101" charset="-122"/>
              <a:ea typeface="仿宋" panose="02010609060101010101" charset="-122"/>
              <a:cs typeface="仿宋" panose="02010609060101010101" charset="-122"/>
            </a:endParaRPr>
          </a:p>
          <a:p>
            <a:pPr indent="457200" algn="l" defTabSz="266700">
              <a:lnSpc>
                <a:spcPct val="100000"/>
              </a:lnSpc>
              <a:spcBef>
                <a:spcPts val="0"/>
              </a:spcBef>
              <a:spcAft>
                <a:spcPts val="0"/>
              </a:spcAft>
              <a:buClrTx/>
              <a:buSzTx/>
              <a:buNone/>
            </a:pPr>
            <a:r>
              <a:rPr lang="zh-CN" altLang="en-US" sz="1200" b="0">
                <a:latin typeface="仿宋" panose="02010609060101010101" charset="-122"/>
                <a:ea typeface="仿宋" panose="02010609060101010101" charset="-122"/>
                <a:cs typeface="仿宋" panose="02010609060101010101" charset="-122"/>
              </a:rPr>
              <a:t>（一）未实际开展监测，直接出具监测报告；（二）篡改、伪造原始监测记录、监测数据；（三）故意漏检监测项目或者改变监测条件；（四）调换监测样品或者擅自改变采样点位、时间等，干扰采样环境或者采样活动；（五）通过不正常运行、破坏监测设备，擅自修改监测设备参数设置，虚假标记自动监测设备状况或者生产设施、污染防治设施工况，或者使用作弊工具等手段，使监测数据失真；（六）其他对监测数据弄虚作假的行为。</a:t>
            </a:r>
            <a:endParaRPr lang="zh-CN" altLang="en-US" sz="1200" b="0">
              <a:latin typeface="仿宋" panose="02010609060101010101" charset="-122"/>
              <a:ea typeface="仿宋" panose="02010609060101010101" charset="-122"/>
              <a:cs typeface="仿宋" panose="02010609060101010101" charset="-122"/>
            </a:endParaRPr>
          </a:p>
          <a:p>
            <a:pPr indent="457200" algn="l" defTabSz="266700">
              <a:lnSpc>
                <a:spcPct val="100000"/>
              </a:lnSpc>
              <a:spcBef>
                <a:spcPts val="0"/>
              </a:spcBef>
              <a:spcAft>
                <a:spcPts val="0"/>
              </a:spcAft>
              <a:buClrTx/>
              <a:buSzTx/>
              <a:buNone/>
            </a:pPr>
            <a:r>
              <a:rPr lang="zh-CN" altLang="en-US" sz="1200" b="0">
                <a:latin typeface="仿宋" panose="02010609060101010101" charset="-122"/>
                <a:ea typeface="仿宋" panose="02010609060101010101" charset="-122"/>
                <a:cs typeface="仿宋" panose="02010609060101010101" charset="-122"/>
              </a:rPr>
              <a:t>第三十二条 接受委托开展监测服务的技术服务机构应当建立监测数据质量管理制度，不得以任何方式对监测数据弄虚作假。</a:t>
            </a:r>
            <a:endParaRPr lang="zh-CN" altLang="en-US" sz="1200" b="0">
              <a:latin typeface="仿宋" panose="02010609060101010101" charset="-122"/>
              <a:ea typeface="仿宋" panose="02010609060101010101" charset="-122"/>
              <a:cs typeface="仿宋" panose="02010609060101010101" charset="-122"/>
            </a:endParaRPr>
          </a:p>
          <a:p>
            <a:pPr indent="457200" algn="l" defTabSz="266700">
              <a:lnSpc>
                <a:spcPct val="100000"/>
              </a:lnSpc>
              <a:spcBef>
                <a:spcPts val="0"/>
              </a:spcBef>
              <a:spcAft>
                <a:spcPts val="0"/>
              </a:spcAft>
              <a:buClrTx/>
              <a:buSzTx/>
              <a:buNone/>
            </a:pPr>
            <a:r>
              <a:rPr lang="zh-CN" altLang="en-US" sz="1200" b="0">
                <a:latin typeface="仿宋" panose="02010609060101010101" charset="-122"/>
                <a:ea typeface="仿宋" panose="02010609060101010101" charset="-122"/>
                <a:cs typeface="仿宋" panose="02010609060101010101" charset="-122"/>
              </a:rPr>
              <a:t>本条例第二十五条的规定，适用于接受委托开展监测服务的技术服务机构。</a:t>
            </a:r>
            <a:endParaRPr lang="zh-CN" altLang="en-US" sz="1200" b="0">
              <a:latin typeface="仿宋" panose="02010609060101010101" charset="-122"/>
              <a:ea typeface="仿宋" panose="02010609060101010101" charset="-122"/>
              <a:cs typeface="仿宋" panose="02010609060101010101" charset="-122"/>
            </a:endParaRPr>
          </a:p>
          <a:p>
            <a:pPr indent="457200" algn="l" defTabSz="266700">
              <a:lnSpc>
                <a:spcPct val="100000"/>
              </a:lnSpc>
              <a:spcBef>
                <a:spcPts val="0"/>
              </a:spcBef>
              <a:spcAft>
                <a:spcPts val="0"/>
              </a:spcAft>
              <a:buClrTx/>
              <a:buSzTx/>
              <a:buNone/>
            </a:pPr>
            <a:r>
              <a:rPr lang="zh-CN" altLang="en-US" sz="1200" b="0">
                <a:latin typeface="仿宋" panose="02010609060101010101" charset="-122"/>
                <a:ea typeface="仿宋" panose="02010609060101010101" charset="-122"/>
                <a:cs typeface="仿宋" panose="02010609060101010101" charset="-122"/>
              </a:rPr>
              <a:t>技术服务机构及其负责人对技术服务机构出具的监测数据的真实性、准确性负责。</a:t>
            </a:r>
            <a:endParaRPr lang="zh-CN" altLang="en-US" sz="1200" b="0">
              <a:latin typeface="仿宋" panose="02010609060101010101" charset="-122"/>
              <a:ea typeface="仿宋" panose="02010609060101010101" charset="-122"/>
              <a:cs typeface="仿宋" panose="02010609060101010101" charset="-122"/>
            </a:endParaRPr>
          </a:p>
          <a:p>
            <a:pPr algn="l" defTabSz="266700">
              <a:lnSpc>
                <a:spcPct val="100000"/>
              </a:lnSpc>
              <a:spcBef>
                <a:spcPts val="0"/>
              </a:spcBef>
              <a:spcAft>
                <a:spcPts val="0"/>
              </a:spcAft>
              <a:buClrTx/>
              <a:buSzTx/>
              <a:buFontTx/>
              <a:buNone/>
            </a:pPr>
            <a:r>
              <a:rPr lang="en-US" altLang="zh-CN" sz="2000" b="1">
                <a:latin typeface="Arial" panose="020B0604020202090204"/>
                <a:ea typeface="Arial" panose="020B0604020202090204"/>
              </a:rPr>
              <a:t>4.法律责任</a:t>
            </a:r>
            <a:endParaRPr lang="en-US" altLang="zh-CN" sz="2000" b="1">
              <a:latin typeface="Arial" panose="020B0604020202090204"/>
              <a:ea typeface="Arial" panose="020B0604020202090204"/>
            </a:endParaRPr>
          </a:p>
          <a:p>
            <a:pPr indent="457200" algn="l" defTabSz="266700">
              <a:lnSpc>
                <a:spcPct val="100000"/>
              </a:lnSpc>
              <a:spcBef>
                <a:spcPts val="0"/>
              </a:spcBef>
              <a:spcAft>
                <a:spcPts val="0"/>
              </a:spcAft>
              <a:buClrTx/>
              <a:buSzTx/>
              <a:buNone/>
            </a:pPr>
            <a:endParaRPr lang="zh-CN" altLang="en-US" sz="1200" b="1">
              <a:latin typeface="仿宋" panose="02010609060101010101" charset="-122"/>
              <a:ea typeface="仿宋" panose="02010609060101010101" charset="-122"/>
              <a:cs typeface="仿宋" panose="02010609060101010101" charset="-122"/>
            </a:endParaRPr>
          </a:p>
          <a:p>
            <a:pPr indent="457200" algn="l" defTabSz="266700">
              <a:lnSpc>
                <a:spcPct val="100000"/>
              </a:lnSpc>
              <a:spcBef>
                <a:spcPts val="0"/>
              </a:spcBef>
              <a:spcAft>
                <a:spcPts val="0"/>
              </a:spcAft>
              <a:buClrTx/>
              <a:buSzTx/>
              <a:buNone/>
            </a:pPr>
            <a:r>
              <a:rPr lang="zh-CN" altLang="en-US" sz="1200" b="1">
                <a:latin typeface="仿宋" panose="02010609060101010101" charset="-122"/>
                <a:ea typeface="仿宋" panose="02010609060101010101" charset="-122"/>
                <a:cs typeface="仿宋" panose="02010609060101010101" charset="-122"/>
              </a:rPr>
              <a:t>第四十二条</a:t>
            </a:r>
            <a:r>
              <a:rPr lang="zh-CN" altLang="en-US" sz="1200" b="0">
                <a:latin typeface="仿宋" panose="02010609060101010101" charset="-122"/>
                <a:ea typeface="仿宋" panose="02010609060101010101" charset="-122"/>
                <a:cs typeface="仿宋" panose="02010609060101010101" charset="-122"/>
              </a:rPr>
              <a:t> 企事业单位在开展自行监测中有下列情形之一的，</a:t>
            </a:r>
            <a:r>
              <a:rPr lang="zh-CN" altLang="en-US" sz="1200" b="0">
                <a:solidFill>
                  <a:srgbClr val="FF0000"/>
                </a:solidFill>
                <a:latin typeface="仿宋" panose="02010609060101010101" charset="-122"/>
                <a:ea typeface="仿宋" panose="02010609060101010101" charset="-122"/>
                <a:cs typeface="仿宋" panose="02010609060101010101" charset="-122"/>
              </a:rPr>
              <a:t>由生态环境主管部门或者其他有关部门依据职责责令改正，处2万元以上20万元以下的罚款；拒不改正的，责令停产停业</a:t>
            </a:r>
            <a:r>
              <a:rPr lang="zh-CN" altLang="en-US" sz="1200" b="0">
                <a:latin typeface="仿宋" panose="02010609060101010101" charset="-122"/>
                <a:ea typeface="仿宋" panose="02010609060101010101" charset="-122"/>
                <a:cs typeface="仿宋" panose="02010609060101010101" charset="-122"/>
              </a:rPr>
              <a:t>：</a:t>
            </a:r>
            <a:endParaRPr lang="zh-CN" altLang="en-US" sz="1200" b="0">
              <a:latin typeface="仿宋" panose="02010609060101010101" charset="-122"/>
              <a:ea typeface="仿宋" panose="02010609060101010101" charset="-122"/>
              <a:cs typeface="仿宋" panose="02010609060101010101" charset="-122"/>
            </a:endParaRPr>
          </a:p>
          <a:p>
            <a:pPr indent="457200" algn="l" defTabSz="266700">
              <a:lnSpc>
                <a:spcPct val="100000"/>
              </a:lnSpc>
              <a:spcBef>
                <a:spcPts val="0"/>
              </a:spcBef>
              <a:spcAft>
                <a:spcPts val="0"/>
              </a:spcAft>
              <a:buClrTx/>
              <a:buSzTx/>
              <a:buNone/>
            </a:pPr>
            <a:r>
              <a:rPr lang="zh-CN" altLang="en-US" sz="1200" b="0">
                <a:latin typeface="仿宋" panose="02010609060101010101" charset="-122"/>
                <a:ea typeface="仿宋" panose="02010609060101010101" charset="-122"/>
                <a:cs typeface="仿宋" panose="02010609060101010101" charset="-122"/>
              </a:rPr>
              <a:t>（一）不遵守生态环境监测规范或者标准，导致监测数据失真；（二）使用不符合国家标准或者规范的监测设备，或者未对监测设备进行经常性维护、保养或者定期检定、校准；（三）未按照规定在主要监测点位安装、使用视频监控设备；（四）未按照规定安装、使用自动监测设备，或者发现自动监测设备传输数据异常未及时报告并对自动监测设备进行检查、修复；（五）主要监测点位视频监控设备或者自动监测设备未与生态环境主管部门或者其他有关部门联网；（六）未记录或者未如实记录手工监测期间的生产负荷、污染防治设施运行情况等工况；（七）未建立监测数据质量管理制度；（八）未保存或者未按照规定期限保存原始监测记录；（九）未依法公开或者不如实公开自行监测相关信息。</a:t>
            </a:r>
            <a:endParaRPr lang="zh-CN" altLang="en-US" sz="1200" b="0">
              <a:latin typeface="仿宋" panose="02010609060101010101" charset="-122"/>
              <a:ea typeface="仿宋" panose="02010609060101010101" charset="-122"/>
              <a:cs typeface="仿宋" panose="02010609060101010101" charset="-122"/>
            </a:endParaRPr>
          </a:p>
          <a:p>
            <a:pPr indent="457200" algn="l" defTabSz="266700">
              <a:lnSpc>
                <a:spcPct val="100000"/>
              </a:lnSpc>
              <a:spcBef>
                <a:spcPts val="0"/>
              </a:spcBef>
              <a:spcAft>
                <a:spcPts val="0"/>
              </a:spcAft>
              <a:buClrTx/>
              <a:buSzTx/>
              <a:buNone/>
            </a:pPr>
            <a:r>
              <a:rPr lang="zh-CN" altLang="en-US" sz="1200" b="0">
                <a:latin typeface="仿宋" panose="02010609060101010101" charset="-122"/>
                <a:ea typeface="仿宋" panose="02010609060101010101" charset="-122"/>
                <a:cs typeface="仿宋" panose="02010609060101010101" charset="-122"/>
              </a:rPr>
              <a:t>生态环境主管部门或者其他有关部门发现企事业单位使用的监测设备不符合国家标准或者规范的，除依照前款规定对企事业单位予以处罚外，可以将该设备有关情况以及其生产者、销售者向社会公布，并通报市场监督管理部门，由市场监督管理部门对生产者、销售者依法处理。</a:t>
            </a:r>
            <a:endParaRPr lang="zh-CN" altLang="en-US" sz="1200" b="0">
              <a:latin typeface="仿宋" panose="02010609060101010101" charset="-122"/>
              <a:ea typeface="仿宋" panose="02010609060101010101" charset="-122"/>
              <a:cs typeface="仿宋" panose="02010609060101010101" charset="-122"/>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4"/>
          <p:cNvSpPr txBox="1"/>
          <p:nvPr/>
        </p:nvSpPr>
        <p:spPr>
          <a:xfrm>
            <a:off x="660400" y="280987"/>
            <a:ext cx="10858500" cy="900112"/>
          </a:xfrm>
          <a:prstGeom prst="rect">
            <a:avLst/>
          </a:prstGeom>
          <a:ln>
            <a:headEnd type="none"/>
            <a:tailEnd type="none"/>
          </a:ln>
        </p:spPr>
        <p:txBody>
          <a:bodyPr vert="horz" wrap="square" lIns="91440" tIns="45720" rIns="91440" bIns="45720" rtlCol="0" anchor="b" anchorCtr="0"/>
          <a:lstStyle/>
          <a:p>
            <a:pPr algn="l">
              <a:lnSpc>
                <a:spcPct val="100000"/>
              </a:lnSpc>
              <a:spcBef>
                <a:spcPts val="0"/>
              </a:spcBef>
              <a:defRPr/>
            </a:pPr>
            <a:r>
              <a:rPr lang="zh-CN" altLang="en-US" sz="3200" b="1"/>
              <a:t>五、《最高人民法院、最高人民检察院关于办理</a:t>
            </a:r>
            <a:endParaRPr lang="zh-CN" altLang="en-US" sz="3200" b="1"/>
          </a:p>
          <a:p>
            <a:pPr algn="l">
              <a:lnSpc>
                <a:spcPct val="100000"/>
              </a:lnSpc>
              <a:spcBef>
                <a:spcPts val="0"/>
              </a:spcBef>
              <a:defRPr/>
            </a:pPr>
            <a:r>
              <a:rPr lang="zh-CN" altLang="en-US" sz="3200" b="1"/>
              <a:t>环境污染刑事案件适用法律若干问题的解释》</a:t>
            </a:r>
            <a:endParaRPr lang="zh-CN" altLang="en-US" sz="3200" b="1"/>
          </a:p>
        </p:txBody>
      </p:sp>
      <p:sp>
        <p:nvSpPr>
          <p:cNvPr id="26" name="文本框 25"/>
          <p:cNvSpPr txBox="1"/>
          <p:nvPr/>
        </p:nvSpPr>
        <p:spPr>
          <a:xfrm>
            <a:off x="838200" y="1295400"/>
            <a:ext cx="10783570" cy="5477510"/>
          </a:xfrm>
          <a:prstGeom prst="rect">
            <a:avLst/>
          </a:prstGeom>
        </p:spPr>
        <p:txBody>
          <a:bodyPr wrap="square">
            <a:noAutofit/>
          </a:bodyPr>
          <a:p>
            <a:pPr algn="just" defTabSz="266700">
              <a:lnSpc>
                <a:spcPct val="172000"/>
              </a:lnSpc>
              <a:spcBef>
                <a:spcPts val="1300"/>
              </a:spcBef>
              <a:spcAft>
                <a:spcPts val="1300"/>
              </a:spcAft>
              <a:buClrTx/>
              <a:buSzTx/>
              <a:buFontTx/>
            </a:pPr>
            <a:r>
              <a:rPr lang="zh-CN" altLang="en-US" sz="2300" b="1">
                <a:latin typeface="仿宋" panose="02010609060101010101" charset="-122"/>
                <a:ea typeface="仿宋" panose="02010609060101010101" charset="-122"/>
                <a:cs typeface="仿宋" panose="02010609060101010101" charset="-122"/>
              </a:rPr>
              <a:t>（一）新规概要</a:t>
            </a:r>
            <a:endParaRPr lang="zh-CN" altLang="en-US" sz="2300" b="1">
              <a:latin typeface="仿宋" panose="02010609060101010101" charset="-122"/>
              <a:ea typeface="仿宋" panose="02010609060101010101" charset="-122"/>
              <a:cs typeface="仿宋" panose="02010609060101010101" charset="-122"/>
            </a:endParaRPr>
          </a:p>
          <a:p>
            <a:pPr indent="266700" algn="just" defTabSz="266700">
              <a:lnSpc>
                <a:spcPct val="100000"/>
              </a:lnSpc>
              <a:spcBef>
                <a:spcPts val="0"/>
              </a:spcBef>
              <a:spcAft>
                <a:spcPts val="600"/>
              </a:spcAft>
              <a:buClrTx/>
              <a:buSzTx/>
              <a:buFontTx/>
            </a:pPr>
            <a:r>
              <a:rPr lang="zh-CN" altLang="en-US" sz="1600" b="0">
                <a:latin typeface="仿宋" panose="02010609060101010101" charset="-122"/>
                <a:ea typeface="仿宋" panose="02010609060101010101" charset="-122"/>
                <a:cs typeface="仿宋" panose="02010609060101010101" charset="-122"/>
              </a:rPr>
              <a:t>该解释主要明确了环境污染犯罪的定罪量刑标准。核心内容包括：界定“严重污染环境”的具体情形，如非法排放危险废物三吨以上、篡改伪造监测数据等；明确“后果特别严重”的认定标准，如致使公私财产损失一百万元以上。同时，规定了从重处罚情节，如在环境敏感区排污、三年内曾因污染环境受过行政处罚等。此外，还明确了共同犯罪的处理原则，以及对负有监管职责的国家机关工作人员渎职犯罪的处罚规定，旨在统一司法尺度，从严打击环境污染犯罪。</a:t>
            </a:r>
            <a:endParaRPr lang="zh-CN" altLang="en-US" sz="1600" b="0">
              <a:latin typeface="仿宋" panose="02010609060101010101" charset="-122"/>
              <a:ea typeface="仿宋" panose="02010609060101010101" charset="-122"/>
              <a:cs typeface="仿宋" panose="02010609060101010101" charset="-122"/>
            </a:endParaRPr>
          </a:p>
          <a:p>
            <a:pPr indent="266700" algn="just" defTabSz="266700">
              <a:lnSpc>
                <a:spcPct val="100000"/>
              </a:lnSpc>
              <a:spcBef>
                <a:spcPts val="0"/>
              </a:spcBef>
              <a:spcAft>
                <a:spcPts val="600"/>
              </a:spcAft>
              <a:buClrTx/>
              <a:buSzTx/>
              <a:buFontTx/>
            </a:pPr>
            <a:endParaRPr lang="zh-CN" altLang="en-US" sz="1600" b="1">
              <a:latin typeface="仿宋" panose="02010609060101010101" charset="-122"/>
              <a:ea typeface="仿宋" panose="02010609060101010101" charset="-122"/>
              <a:cs typeface="仿宋" panose="02010609060101010101" charset="-122"/>
            </a:endParaRPr>
          </a:p>
          <a:p>
            <a:pPr indent="266700" algn="just" defTabSz="266700">
              <a:lnSpc>
                <a:spcPct val="100000"/>
              </a:lnSpc>
              <a:spcBef>
                <a:spcPts val="0"/>
              </a:spcBef>
              <a:spcAft>
                <a:spcPts val="600"/>
              </a:spcAft>
              <a:buClrTx/>
              <a:buSzTx/>
              <a:buFontTx/>
            </a:pPr>
            <a:r>
              <a:rPr lang="zh-CN" altLang="en-US" sz="2000" b="1">
                <a:latin typeface="仿宋" panose="02010609060101010101" charset="-122"/>
                <a:ea typeface="仿宋" panose="02010609060101010101" charset="-122"/>
                <a:cs typeface="仿宋" panose="02010609060101010101" charset="-122"/>
              </a:rPr>
              <a:t>涉及的《刑法》条款：</a:t>
            </a:r>
            <a:endParaRPr lang="zh-CN" altLang="en-US" sz="2000" b="1">
              <a:latin typeface="仿宋" panose="02010609060101010101" charset="-122"/>
              <a:ea typeface="仿宋" panose="02010609060101010101" charset="-122"/>
              <a:cs typeface="仿宋" panose="02010609060101010101" charset="-122"/>
            </a:endParaRPr>
          </a:p>
          <a:p>
            <a:pPr indent="266700" algn="just" defTabSz="266700">
              <a:lnSpc>
                <a:spcPct val="100000"/>
              </a:lnSpc>
              <a:spcBef>
                <a:spcPts val="0"/>
              </a:spcBef>
              <a:spcAft>
                <a:spcPts val="600"/>
              </a:spcAft>
              <a:buClrTx/>
              <a:buSzTx/>
              <a:buFontTx/>
            </a:pPr>
            <a:endParaRPr lang="zh-CN" altLang="en-US" sz="1400" b="1">
              <a:latin typeface="仿宋" panose="02010609060101010101" charset="-122"/>
              <a:ea typeface="仿宋" panose="02010609060101010101" charset="-122"/>
              <a:cs typeface="仿宋" panose="02010609060101010101" charset="-122"/>
            </a:endParaRPr>
          </a:p>
          <a:p>
            <a:pPr indent="266700" algn="just" defTabSz="266700">
              <a:lnSpc>
                <a:spcPct val="100000"/>
              </a:lnSpc>
              <a:spcBef>
                <a:spcPts val="0"/>
              </a:spcBef>
              <a:spcAft>
                <a:spcPts val="600"/>
              </a:spcAft>
              <a:buClrTx/>
              <a:buSzTx/>
              <a:buFontTx/>
            </a:pPr>
            <a:r>
              <a:rPr lang="zh-CN" altLang="en-US" sz="1400" b="1">
                <a:latin typeface="仿宋" panose="02010609060101010101" charset="-122"/>
                <a:ea typeface="仿宋" panose="02010609060101010101" charset="-122"/>
                <a:cs typeface="仿宋" panose="02010609060101010101" charset="-122"/>
              </a:rPr>
              <a:t>《刑法》第三百三十八条</a:t>
            </a:r>
            <a:r>
              <a:rPr lang="zh-CN" altLang="en-US" sz="1400" b="0">
                <a:latin typeface="仿宋" panose="02010609060101010101" charset="-122"/>
                <a:ea typeface="仿宋" panose="02010609060101010101" charset="-122"/>
                <a:cs typeface="仿宋" panose="02010609060101010101" charset="-122"/>
              </a:rPr>
              <a:t>　【污染环境罪】违反国家规定，排放、倾倒或者处置有放射性的废物、含传染病病原体的废物、有毒物质或者其他有害物质，</a:t>
            </a:r>
            <a:r>
              <a:rPr lang="zh-CN" altLang="en-US" sz="1400" b="0">
                <a:solidFill>
                  <a:srgbClr val="FF0000"/>
                </a:solidFill>
                <a:latin typeface="仿宋" panose="02010609060101010101" charset="-122"/>
                <a:ea typeface="仿宋" panose="02010609060101010101" charset="-122"/>
                <a:cs typeface="仿宋" panose="02010609060101010101" charset="-122"/>
              </a:rPr>
              <a:t>严重污染环境的，处三年以下有期徒刑或者拘役，并处或者单处罚金</a:t>
            </a:r>
            <a:r>
              <a:rPr lang="zh-CN" altLang="en-US" sz="1400" b="0">
                <a:latin typeface="仿宋" panose="02010609060101010101" charset="-122"/>
                <a:ea typeface="仿宋" panose="02010609060101010101" charset="-122"/>
                <a:cs typeface="仿宋" panose="02010609060101010101" charset="-122"/>
              </a:rPr>
              <a:t>；</a:t>
            </a:r>
            <a:r>
              <a:rPr lang="zh-CN" altLang="en-US" sz="1400" b="0">
                <a:solidFill>
                  <a:srgbClr val="FF0000"/>
                </a:solidFill>
                <a:latin typeface="仿宋" panose="02010609060101010101" charset="-122"/>
                <a:ea typeface="仿宋" panose="02010609060101010101" charset="-122"/>
                <a:cs typeface="仿宋" panose="02010609060101010101" charset="-122"/>
              </a:rPr>
              <a:t>情节严重的，处三年以上七年以下有期徒刑，并处罚金</a:t>
            </a:r>
            <a:r>
              <a:rPr lang="zh-CN" altLang="en-US" sz="1400" b="0">
                <a:latin typeface="仿宋" panose="02010609060101010101" charset="-122"/>
                <a:ea typeface="仿宋" panose="02010609060101010101" charset="-122"/>
                <a:cs typeface="仿宋" panose="02010609060101010101" charset="-122"/>
              </a:rPr>
              <a:t>；有下列情形之一的，处七年以上有期徒刑，并处罚金：</a:t>
            </a:r>
            <a:endParaRPr lang="zh-CN" altLang="en-US" sz="1400" b="0">
              <a:latin typeface="仿宋" panose="02010609060101010101" charset="-122"/>
              <a:ea typeface="仿宋" panose="02010609060101010101" charset="-122"/>
              <a:cs typeface="仿宋" panose="02010609060101010101" charset="-122"/>
            </a:endParaRPr>
          </a:p>
          <a:p>
            <a:pPr indent="266700" algn="just" defTabSz="266700">
              <a:lnSpc>
                <a:spcPct val="100000"/>
              </a:lnSpc>
              <a:spcBef>
                <a:spcPts val="0"/>
              </a:spcBef>
              <a:spcAft>
                <a:spcPts val="600"/>
              </a:spcAft>
              <a:buClrTx/>
              <a:buSzTx/>
              <a:buFontTx/>
            </a:pPr>
            <a:r>
              <a:rPr lang="zh-CN" altLang="en-US" sz="1400" b="0">
                <a:latin typeface="仿宋" panose="02010609060101010101" charset="-122"/>
                <a:ea typeface="仿宋" panose="02010609060101010101" charset="-122"/>
                <a:cs typeface="仿宋" panose="02010609060101010101" charset="-122"/>
              </a:rPr>
              <a:t>（一）在饮用水水源保护区、自然保护地核心保护区等依法确定的重点保护区域排放、倾倒、处置有放射性的废物、含传染病病原体的废物、有毒物质，情节特别严重的；</a:t>
            </a:r>
            <a:endParaRPr lang="zh-CN" altLang="en-US" sz="1400" b="0">
              <a:latin typeface="仿宋" panose="02010609060101010101" charset="-122"/>
              <a:ea typeface="仿宋" panose="02010609060101010101" charset="-122"/>
              <a:cs typeface="仿宋" panose="02010609060101010101" charset="-122"/>
            </a:endParaRPr>
          </a:p>
          <a:p>
            <a:pPr indent="266700" algn="just" defTabSz="266700">
              <a:lnSpc>
                <a:spcPct val="100000"/>
              </a:lnSpc>
              <a:spcBef>
                <a:spcPts val="0"/>
              </a:spcBef>
              <a:spcAft>
                <a:spcPts val="600"/>
              </a:spcAft>
              <a:buClrTx/>
              <a:buSzTx/>
              <a:buFontTx/>
            </a:pPr>
            <a:r>
              <a:rPr lang="zh-CN" altLang="en-US" sz="1400" b="0">
                <a:latin typeface="仿宋" panose="02010609060101010101" charset="-122"/>
                <a:ea typeface="仿宋" panose="02010609060101010101" charset="-122"/>
                <a:cs typeface="仿宋" panose="02010609060101010101" charset="-122"/>
              </a:rPr>
              <a:t>（二）向国家确定的重要江河、湖泊水域排放、倾倒、处置有放射性的废物、含传染病病原体的废物、有毒物质，情节特别严重的；</a:t>
            </a:r>
            <a:endParaRPr lang="zh-CN" altLang="en-US" sz="1400" b="0">
              <a:latin typeface="仿宋" panose="02010609060101010101" charset="-122"/>
              <a:ea typeface="仿宋" panose="02010609060101010101" charset="-122"/>
              <a:cs typeface="仿宋" panose="02010609060101010101" charset="-122"/>
            </a:endParaRPr>
          </a:p>
          <a:p>
            <a:pPr indent="266700" algn="just" defTabSz="266700">
              <a:lnSpc>
                <a:spcPct val="100000"/>
              </a:lnSpc>
              <a:spcBef>
                <a:spcPts val="0"/>
              </a:spcBef>
              <a:spcAft>
                <a:spcPts val="600"/>
              </a:spcAft>
              <a:buClrTx/>
              <a:buSzTx/>
              <a:buFontTx/>
            </a:pPr>
            <a:r>
              <a:rPr lang="zh-CN" altLang="en-US" sz="1400" b="0">
                <a:latin typeface="仿宋" panose="02010609060101010101" charset="-122"/>
                <a:ea typeface="仿宋" panose="02010609060101010101" charset="-122"/>
                <a:cs typeface="仿宋" panose="02010609060101010101" charset="-122"/>
              </a:rPr>
              <a:t>（三）致使大量永久基本农田基本功能丧失或者遭受永久性破坏的；</a:t>
            </a:r>
            <a:endParaRPr lang="zh-CN" altLang="en-US" sz="1400" b="0">
              <a:latin typeface="仿宋" panose="02010609060101010101" charset="-122"/>
              <a:ea typeface="仿宋" panose="02010609060101010101" charset="-122"/>
              <a:cs typeface="仿宋" panose="02010609060101010101" charset="-122"/>
            </a:endParaRPr>
          </a:p>
          <a:p>
            <a:pPr indent="266700" algn="just" defTabSz="266700">
              <a:lnSpc>
                <a:spcPct val="100000"/>
              </a:lnSpc>
              <a:spcBef>
                <a:spcPts val="0"/>
              </a:spcBef>
              <a:spcAft>
                <a:spcPts val="600"/>
              </a:spcAft>
              <a:buClrTx/>
              <a:buSzTx/>
              <a:buFontTx/>
              <a:buNone/>
            </a:pPr>
            <a:r>
              <a:rPr lang="zh-CN" altLang="en-US" sz="1400" b="0">
                <a:latin typeface="仿宋" panose="02010609060101010101" charset="-122"/>
                <a:ea typeface="仿宋" panose="02010609060101010101" charset="-122"/>
                <a:cs typeface="仿宋" panose="02010609060101010101" charset="-122"/>
              </a:rPr>
              <a:t>（四）致使多人重伤、严重疾病，或者致人严重残疾、死亡的。</a:t>
            </a:r>
            <a:endParaRPr lang="zh-CN" altLang="en-US" sz="1400" b="0">
              <a:latin typeface="仿宋" panose="02010609060101010101" charset="-122"/>
              <a:ea typeface="仿宋" panose="02010609060101010101" charset="-122"/>
              <a:cs typeface="仿宋" panose="02010609060101010101" charset="-122"/>
            </a:endParaRPr>
          </a:p>
          <a:p>
            <a:pPr indent="266700" algn="just" defTabSz="266700">
              <a:lnSpc>
                <a:spcPct val="100000"/>
              </a:lnSpc>
              <a:spcBef>
                <a:spcPts val="0"/>
              </a:spcBef>
              <a:spcAft>
                <a:spcPts val="600"/>
              </a:spcAft>
              <a:buClrTx/>
              <a:buSzTx/>
              <a:buFontTx/>
              <a:buNone/>
            </a:pPr>
            <a:r>
              <a:rPr lang="zh-CN" altLang="en-US" sz="1400" b="0">
                <a:latin typeface="仿宋" panose="02010609060101010101" charset="-122"/>
                <a:ea typeface="仿宋" panose="02010609060101010101" charset="-122"/>
                <a:cs typeface="仿宋" panose="02010609060101010101" charset="-122"/>
              </a:rPr>
              <a:t>有前款行为，同时构成其他犯罪的，依照处罚较重的规定定罪处罚。</a:t>
            </a:r>
            <a:endParaRPr lang="zh-CN" altLang="en-US" sz="1400" b="0">
              <a:latin typeface="仿宋" panose="02010609060101010101" charset="-122"/>
              <a:ea typeface="仿宋" panose="02010609060101010101" charset="-122"/>
              <a:cs typeface="仿宋" panose="02010609060101010101" charset="-122"/>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4"/>
          <p:cNvSpPr txBox="1"/>
          <p:nvPr/>
        </p:nvSpPr>
        <p:spPr>
          <a:xfrm>
            <a:off x="660400" y="280987"/>
            <a:ext cx="10858500" cy="900112"/>
          </a:xfrm>
          <a:prstGeom prst="rect">
            <a:avLst/>
          </a:prstGeom>
          <a:ln>
            <a:headEnd type="none"/>
            <a:tailEnd type="none"/>
          </a:ln>
        </p:spPr>
        <p:txBody>
          <a:bodyPr vert="horz" wrap="square" lIns="91440" tIns="45720" rIns="91440" bIns="45720" rtlCol="0" anchor="b" anchorCtr="0"/>
          <a:lstStyle/>
          <a:p>
            <a:pPr algn="l">
              <a:lnSpc>
                <a:spcPct val="100000"/>
              </a:lnSpc>
              <a:spcBef>
                <a:spcPts val="0"/>
              </a:spcBef>
              <a:defRPr/>
            </a:pPr>
            <a:r>
              <a:rPr lang="zh-CN" altLang="en-US" sz="3200" b="1"/>
              <a:t>五、《最高人民法院、最高人民检察院关于办理</a:t>
            </a:r>
            <a:endParaRPr lang="zh-CN" altLang="en-US" sz="3200" b="1"/>
          </a:p>
          <a:p>
            <a:pPr algn="l">
              <a:lnSpc>
                <a:spcPct val="100000"/>
              </a:lnSpc>
              <a:spcBef>
                <a:spcPts val="0"/>
              </a:spcBef>
              <a:defRPr/>
            </a:pPr>
            <a:r>
              <a:rPr lang="zh-CN" altLang="en-US" sz="3200" b="1"/>
              <a:t>环境污染刑事案件适用法律若干问题的解释》</a:t>
            </a:r>
            <a:endParaRPr lang="zh-CN" altLang="en-US" sz="3200" b="1"/>
          </a:p>
        </p:txBody>
      </p:sp>
      <p:sp>
        <p:nvSpPr>
          <p:cNvPr id="26" name="文本框 25"/>
          <p:cNvSpPr txBox="1"/>
          <p:nvPr/>
        </p:nvSpPr>
        <p:spPr>
          <a:xfrm>
            <a:off x="838200" y="1066800"/>
            <a:ext cx="10783570" cy="5544185"/>
          </a:xfrm>
          <a:prstGeom prst="rect">
            <a:avLst/>
          </a:prstGeom>
        </p:spPr>
        <p:txBody>
          <a:bodyPr wrap="square">
            <a:noAutofit/>
          </a:bodyPr>
          <a:p>
            <a:pPr algn="just" defTabSz="266700">
              <a:lnSpc>
                <a:spcPct val="172000"/>
              </a:lnSpc>
              <a:spcBef>
                <a:spcPts val="1300"/>
              </a:spcBef>
              <a:spcAft>
                <a:spcPts val="1300"/>
              </a:spcAft>
              <a:buClrTx/>
              <a:buSzTx/>
              <a:buFontTx/>
            </a:pPr>
            <a:r>
              <a:rPr lang="zh-CN" altLang="en-US" sz="2300" b="1">
                <a:latin typeface="仿宋" panose="02010609060101010101" charset="-122"/>
                <a:ea typeface="仿宋" panose="02010609060101010101" charset="-122"/>
                <a:cs typeface="仿宋" panose="02010609060101010101" charset="-122"/>
                <a:sym typeface="+mn-ea"/>
              </a:rPr>
              <a:t>（二）重点条款摘要</a:t>
            </a:r>
            <a:endParaRPr lang="zh-CN" altLang="en-US" sz="2300" b="1">
              <a:latin typeface="仿宋" panose="02010609060101010101" charset="-122"/>
              <a:ea typeface="仿宋" panose="02010609060101010101" charset="-122"/>
              <a:cs typeface="仿宋" panose="02010609060101010101" charset="-122"/>
            </a:endParaRPr>
          </a:p>
          <a:p>
            <a:pPr algn="l" defTabSz="266700">
              <a:lnSpc>
                <a:spcPct val="100000"/>
              </a:lnSpc>
              <a:spcBef>
                <a:spcPts val="0"/>
              </a:spcBef>
              <a:spcAft>
                <a:spcPts val="0"/>
              </a:spcAft>
              <a:buClrTx/>
              <a:buSzTx/>
              <a:buFontTx/>
            </a:pPr>
            <a:r>
              <a:rPr lang="en-US" altLang="zh-CN" sz="2000" b="1">
                <a:latin typeface="Arial" panose="020B0604020202090204"/>
                <a:ea typeface="Arial" panose="020B0604020202090204"/>
              </a:rPr>
              <a:t>1.“严重污染环境”的情形认定</a:t>
            </a:r>
            <a:endParaRPr lang="en-US" altLang="zh-CN" sz="2000" b="1">
              <a:latin typeface="Arial" panose="020B0604020202090204"/>
              <a:ea typeface="Arial" panose="020B0604020202090204"/>
            </a:endParaRPr>
          </a:p>
          <a:p>
            <a:pPr indent="457200" algn="l" defTabSz="266700">
              <a:lnSpc>
                <a:spcPct val="100000"/>
              </a:lnSpc>
              <a:spcBef>
                <a:spcPts val="0"/>
              </a:spcBef>
              <a:spcAft>
                <a:spcPts val="0"/>
              </a:spcAft>
              <a:buClrTx/>
              <a:buSzTx/>
              <a:buFontTx/>
            </a:pPr>
            <a:endParaRPr lang="zh-CN" altLang="en-US" sz="1200" b="1">
              <a:latin typeface="仿宋" panose="02010609060101010101" charset="-122"/>
              <a:ea typeface="仿宋" panose="02010609060101010101" charset="-122"/>
              <a:cs typeface="仿宋" panose="02010609060101010101" charset="-122"/>
            </a:endParaRPr>
          </a:p>
          <a:p>
            <a:pPr indent="457200" algn="l" defTabSz="266700">
              <a:lnSpc>
                <a:spcPct val="100000"/>
              </a:lnSpc>
              <a:spcBef>
                <a:spcPts val="0"/>
              </a:spcBef>
              <a:spcAft>
                <a:spcPts val="0"/>
              </a:spcAft>
              <a:buClrTx/>
              <a:buSzTx/>
              <a:buFontTx/>
            </a:pPr>
            <a:r>
              <a:rPr lang="zh-CN" altLang="en-US" sz="1200" b="1">
                <a:latin typeface="仿宋" panose="02010609060101010101" charset="-122"/>
                <a:ea typeface="仿宋" panose="02010609060101010101" charset="-122"/>
                <a:cs typeface="仿宋" panose="02010609060101010101" charset="-122"/>
              </a:rPr>
              <a:t>第一条</a:t>
            </a:r>
            <a:r>
              <a:rPr lang="zh-CN" altLang="en-US" sz="1200">
                <a:latin typeface="仿宋" panose="02010609060101010101" charset="-122"/>
                <a:ea typeface="仿宋" panose="02010609060101010101" charset="-122"/>
                <a:cs typeface="仿宋" panose="02010609060101010101" charset="-122"/>
              </a:rPr>
              <a:t>　实施刑法第三百三十八条规定的行为，</a:t>
            </a:r>
            <a:r>
              <a:rPr lang="zh-CN" altLang="en-US" sz="1200">
                <a:solidFill>
                  <a:srgbClr val="FF0000"/>
                </a:solidFill>
                <a:latin typeface="仿宋" panose="02010609060101010101" charset="-122"/>
                <a:ea typeface="仿宋" panose="02010609060101010101" charset="-122"/>
                <a:cs typeface="仿宋" panose="02010609060101010101" charset="-122"/>
              </a:rPr>
              <a:t>具有下列情形之一的，应当认定为“严重污染环境”</a:t>
            </a:r>
            <a:r>
              <a:rPr lang="zh-CN" altLang="en-US" sz="1200">
                <a:latin typeface="仿宋" panose="02010609060101010101" charset="-122"/>
                <a:ea typeface="仿宋" panose="02010609060101010101" charset="-122"/>
                <a:cs typeface="仿宋" panose="02010609060101010101" charset="-122"/>
              </a:rPr>
              <a:t>：</a:t>
            </a:r>
            <a:endParaRPr lang="zh-CN" altLang="en-US" sz="1200">
              <a:latin typeface="仿宋" panose="02010609060101010101" charset="-122"/>
              <a:ea typeface="仿宋" panose="02010609060101010101" charset="-122"/>
              <a:cs typeface="仿宋" panose="02010609060101010101" charset="-122"/>
            </a:endParaRPr>
          </a:p>
          <a:p>
            <a:pPr indent="457200" algn="l" defTabSz="266700">
              <a:lnSpc>
                <a:spcPct val="100000"/>
              </a:lnSpc>
              <a:spcBef>
                <a:spcPts val="0"/>
              </a:spcBef>
              <a:spcAft>
                <a:spcPts val="0"/>
              </a:spcAft>
              <a:buClrTx/>
              <a:buSzTx/>
              <a:buFontTx/>
            </a:pPr>
            <a:r>
              <a:rPr lang="zh-CN" altLang="en-US" sz="1200">
                <a:latin typeface="仿宋" panose="02010609060101010101" charset="-122"/>
                <a:ea typeface="仿宋" panose="02010609060101010101" charset="-122"/>
                <a:cs typeface="仿宋" panose="02010609060101010101" charset="-122"/>
              </a:rPr>
              <a:t>（一）在饮用水水源保护区、自然保护地核心保护区等依法确定的重点保护区域排放、倾倒、处置有放射性的废物、含传染病病原体的废物、有毒物质的；（二）非法排放、倾倒、处置危险废物三吨以上的；（三）排放、倾倒、处置含铅、汞、镉、铬、砷、铊、锑的污染物，超过国家或者地方污染物排放标准三倍以上的；（四）排放、倾倒、处置含镍、铜、锌、银、钒、锰、钴的污染物，超过国家或者地方污染物排放标准十倍以上的；（五）通过暗管、渗井、渗坑、裂隙、溶洞、灌注、非紧急情况下开启大气应急排放通道等逃避监管的方式排放、倾倒、处置有放射性的废物、含传染病病原体的废物、有毒物质的；（六）二年内曾因在重污染天气预警期间，违反国家规定，超标排放二氧化硫、氮氧化物等实行排放总量控制的大气污染物受过二次以上行政处罚，又实施此类行为的；（七）实行排污许可重点管理的单位的人员，篡改、伪造自动监测数据或者干扰自动监测设施，排放化学需氧量、氨氮、总磷、总氮、二氧化硫、氮氧化物、颗粒物、挥发性有机物等国家规定自动监测的污染物的；（八）二年内曾因违反国家规定，排放、倾倒、处置有放射性的废物、含传染病病原体的废物、有毒物质受过二次以上行政处罚，又实施此类行为的；（九）违法所得或者致使公私财产损失三十万元以上的；（十）致使乡镇集中式饮用水水源取水中断十二小时以上的；（十一）其他严重污染环境的情形。</a:t>
            </a:r>
            <a:endParaRPr lang="zh-CN" altLang="en-US" sz="1200">
              <a:latin typeface="仿宋" panose="02010609060101010101" charset="-122"/>
              <a:ea typeface="仿宋" panose="02010609060101010101" charset="-122"/>
              <a:cs typeface="仿宋" panose="02010609060101010101" charset="-122"/>
            </a:endParaRPr>
          </a:p>
          <a:p>
            <a:pPr indent="457200" algn="l" defTabSz="266700">
              <a:lnSpc>
                <a:spcPct val="100000"/>
              </a:lnSpc>
              <a:spcBef>
                <a:spcPts val="0"/>
              </a:spcBef>
              <a:spcAft>
                <a:spcPts val="0"/>
              </a:spcAft>
              <a:buClrTx/>
              <a:buSzTx/>
              <a:buNone/>
            </a:pPr>
            <a:endParaRPr lang="zh-CN" altLang="en-US" sz="1200">
              <a:latin typeface="仿宋" panose="02010609060101010101" charset="-122"/>
              <a:ea typeface="仿宋" panose="02010609060101010101" charset="-122"/>
              <a:cs typeface="仿宋" panose="02010609060101010101" charset="-122"/>
            </a:endParaRPr>
          </a:p>
          <a:p>
            <a:pPr algn="l" defTabSz="266700">
              <a:lnSpc>
                <a:spcPct val="100000"/>
              </a:lnSpc>
              <a:spcBef>
                <a:spcPts val="0"/>
              </a:spcBef>
              <a:spcAft>
                <a:spcPts val="0"/>
              </a:spcAft>
              <a:buClrTx/>
              <a:buSzTx/>
              <a:buFontTx/>
            </a:pPr>
            <a:r>
              <a:rPr lang="en-US" altLang="zh-CN" sz="2000" b="1">
                <a:latin typeface="Arial" panose="020B0604020202090204"/>
                <a:ea typeface="Arial" panose="020B0604020202090204"/>
              </a:rPr>
              <a:t>2.“情节严重”的情形认定</a:t>
            </a:r>
            <a:endParaRPr lang="en-US" altLang="zh-CN" sz="2000" b="1">
              <a:latin typeface="Arial" panose="020B0604020202090204"/>
              <a:ea typeface="Arial" panose="020B0604020202090204"/>
            </a:endParaRPr>
          </a:p>
          <a:p>
            <a:pPr indent="457200" algn="l" defTabSz="266700">
              <a:lnSpc>
                <a:spcPct val="100000"/>
              </a:lnSpc>
              <a:spcBef>
                <a:spcPts val="0"/>
              </a:spcBef>
              <a:spcAft>
                <a:spcPts val="0"/>
              </a:spcAft>
              <a:buClrTx/>
              <a:buSzTx/>
              <a:buNone/>
            </a:pPr>
            <a:endParaRPr lang="zh-CN" altLang="en-US" sz="1200" b="1">
              <a:latin typeface="仿宋" panose="02010609060101010101" charset="-122"/>
              <a:ea typeface="仿宋" panose="02010609060101010101" charset="-122"/>
              <a:cs typeface="仿宋" panose="02010609060101010101" charset="-122"/>
            </a:endParaRPr>
          </a:p>
          <a:p>
            <a:pPr indent="457200" algn="l" defTabSz="266700">
              <a:lnSpc>
                <a:spcPct val="100000"/>
              </a:lnSpc>
              <a:spcBef>
                <a:spcPts val="0"/>
              </a:spcBef>
              <a:spcAft>
                <a:spcPts val="0"/>
              </a:spcAft>
              <a:buClrTx/>
              <a:buSzTx/>
              <a:buNone/>
            </a:pPr>
            <a:r>
              <a:rPr lang="zh-CN" altLang="en-US" sz="1200" b="1">
                <a:latin typeface="仿宋" panose="02010609060101010101" charset="-122"/>
                <a:ea typeface="仿宋" panose="02010609060101010101" charset="-122"/>
                <a:cs typeface="仿宋" panose="02010609060101010101" charset="-122"/>
              </a:rPr>
              <a:t>第二条</a:t>
            </a:r>
            <a:r>
              <a:rPr lang="zh-CN" altLang="en-US" sz="1200">
                <a:latin typeface="仿宋" panose="02010609060101010101" charset="-122"/>
                <a:ea typeface="仿宋" panose="02010609060101010101" charset="-122"/>
                <a:cs typeface="仿宋" panose="02010609060101010101" charset="-122"/>
              </a:rPr>
              <a:t>　实施刑法第三百三十八条规定的行为，</a:t>
            </a:r>
            <a:r>
              <a:rPr lang="zh-CN" altLang="en-US" sz="1200">
                <a:solidFill>
                  <a:srgbClr val="FF0000"/>
                </a:solidFill>
                <a:latin typeface="仿宋" panose="02010609060101010101" charset="-122"/>
                <a:ea typeface="仿宋" panose="02010609060101010101" charset="-122"/>
                <a:cs typeface="仿宋" panose="02010609060101010101" charset="-122"/>
              </a:rPr>
              <a:t>具有下列情形之一的，应当认定为“情节严重”</a:t>
            </a:r>
            <a:r>
              <a:rPr lang="zh-CN" altLang="en-US" sz="1200">
                <a:latin typeface="仿宋" panose="02010609060101010101" charset="-122"/>
                <a:ea typeface="仿宋" panose="02010609060101010101" charset="-122"/>
                <a:cs typeface="仿宋" panose="02010609060101010101" charset="-122"/>
              </a:rPr>
              <a:t>：</a:t>
            </a:r>
            <a:endParaRPr lang="zh-CN" altLang="en-US" sz="1200">
              <a:latin typeface="仿宋" panose="02010609060101010101" charset="-122"/>
              <a:ea typeface="仿宋" panose="02010609060101010101" charset="-122"/>
              <a:cs typeface="仿宋" panose="02010609060101010101" charset="-122"/>
            </a:endParaRPr>
          </a:p>
          <a:p>
            <a:pPr indent="457200" algn="l" defTabSz="266700">
              <a:lnSpc>
                <a:spcPct val="100000"/>
              </a:lnSpc>
              <a:spcBef>
                <a:spcPts val="0"/>
              </a:spcBef>
              <a:spcAft>
                <a:spcPts val="0"/>
              </a:spcAft>
              <a:buClrTx/>
              <a:buSzTx/>
              <a:buNone/>
            </a:pPr>
            <a:r>
              <a:rPr lang="zh-CN" altLang="en-US" sz="1200">
                <a:latin typeface="仿宋" panose="02010609060101010101" charset="-122"/>
                <a:ea typeface="仿宋" panose="02010609060101010101" charset="-122"/>
                <a:cs typeface="仿宋" panose="02010609060101010101" charset="-122"/>
              </a:rPr>
              <a:t>（一）在饮用水水源保护区、自然保护地核心保护区等依法确定的重点保护区域排放、倾倒、处置有放射性的废物、含传染病病原体的废物、有毒物质，造成相关区域的生态功能退化或者野生生物资源严重破坏的；（二）向国家确定的重要江河、湖泊水域排放、倾倒、处置有放射性的废物、含传染病病原体的废物、有毒物质，造成相关水域的生态功能退化或者水生生物资源严重破坏的；（三）非法排放、倾倒、处置危险废物一百吨以上的；（四）违法所得或者致使公私财产损失一百万元以上的；（五）致使县级城区集中式饮用水水源取水中断十二小时以上的；（六）致使永久基本农田、公益林地十亩以上，其他农用地二十亩以上，其他土地五十亩以上基本功能丧失或者遭受永久性破坏的</a:t>
            </a:r>
            <a:r>
              <a:rPr lang="en-US" altLang="zh-CN" sz="1200">
                <a:latin typeface="仿宋" panose="02010609060101010101" charset="-122"/>
                <a:ea typeface="仿宋" panose="02010609060101010101" charset="-122"/>
                <a:cs typeface="仿宋" panose="02010609060101010101" charset="-122"/>
              </a:rPr>
              <a:t>；</a:t>
            </a:r>
            <a:r>
              <a:rPr lang="zh-CN" altLang="en-US" sz="1200">
                <a:latin typeface="仿宋" panose="02010609060101010101" charset="-122"/>
                <a:ea typeface="仿宋" panose="02010609060101010101" charset="-122"/>
                <a:cs typeface="仿宋" panose="02010609060101010101" charset="-122"/>
              </a:rPr>
              <a:t>（七）致使森林或者其他林木死亡五十立方米以上，或者幼树死亡二千五百株以上的；（八）致使疏散、转移群众五千人以上的；（九）致使三十人以上中毒的；（十）致使一人以上重伤、严重疾病或者三人以上轻伤的；（十一）其他情节严重的情形。</a:t>
            </a:r>
            <a:endParaRPr lang="zh-CN" altLang="en-US" sz="1200">
              <a:latin typeface="仿宋" panose="02010609060101010101" charset="-122"/>
              <a:ea typeface="仿宋" panose="02010609060101010101" charset="-122"/>
              <a:cs typeface="仿宋" panose="02010609060101010101" charset="-122"/>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4"/>
          <p:cNvSpPr txBox="1"/>
          <p:nvPr/>
        </p:nvSpPr>
        <p:spPr>
          <a:xfrm>
            <a:off x="660400" y="280987"/>
            <a:ext cx="10858500" cy="900112"/>
          </a:xfrm>
          <a:prstGeom prst="rect">
            <a:avLst/>
          </a:prstGeom>
          <a:ln>
            <a:headEnd type="none"/>
            <a:tailEnd type="none"/>
          </a:ln>
        </p:spPr>
        <p:txBody>
          <a:bodyPr vert="horz" wrap="square" lIns="91440" tIns="45720" rIns="91440" bIns="45720" rtlCol="0" anchor="b" anchorCtr="0"/>
          <a:lstStyle/>
          <a:p>
            <a:pPr algn="l">
              <a:lnSpc>
                <a:spcPct val="100000"/>
              </a:lnSpc>
              <a:spcBef>
                <a:spcPts val="0"/>
              </a:spcBef>
              <a:defRPr/>
            </a:pPr>
            <a:r>
              <a:rPr lang="zh-CN" altLang="en-US" sz="3200" b="1"/>
              <a:t>五、《最高人民法院、最高人民检察院关于办理</a:t>
            </a:r>
            <a:endParaRPr lang="zh-CN" altLang="en-US" sz="3200" b="1"/>
          </a:p>
          <a:p>
            <a:pPr algn="l">
              <a:lnSpc>
                <a:spcPct val="100000"/>
              </a:lnSpc>
              <a:spcBef>
                <a:spcPts val="0"/>
              </a:spcBef>
              <a:defRPr/>
            </a:pPr>
            <a:r>
              <a:rPr lang="zh-CN" altLang="en-US" sz="3200" b="1"/>
              <a:t>环境污染刑事案件适用法律若干问题的解释》</a:t>
            </a:r>
            <a:endParaRPr lang="zh-CN" altLang="en-US" sz="3200" b="1"/>
          </a:p>
        </p:txBody>
      </p:sp>
      <p:sp>
        <p:nvSpPr>
          <p:cNvPr id="26" name="文本框 25"/>
          <p:cNvSpPr txBox="1"/>
          <p:nvPr/>
        </p:nvSpPr>
        <p:spPr>
          <a:xfrm>
            <a:off x="838200" y="1295400"/>
            <a:ext cx="10783570" cy="4235450"/>
          </a:xfrm>
          <a:prstGeom prst="rect">
            <a:avLst/>
          </a:prstGeom>
        </p:spPr>
        <p:txBody>
          <a:bodyPr wrap="square">
            <a:noAutofit/>
          </a:bodyPr>
          <a:p>
            <a:pPr algn="l" defTabSz="266700" fontAlgn="auto">
              <a:lnSpc>
                <a:spcPct val="150000"/>
              </a:lnSpc>
              <a:spcBef>
                <a:spcPts val="0"/>
              </a:spcBef>
              <a:spcAft>
                <a:spcPts val="0"/>
              </a:spcAft>
              <a:buClrTx/>
              <a:buSzTx/>
              <a:buFontTx/>
            </a:pPr>
            <a:r>
              <a:rPr lang="en-US" altLang="zh-CN" sz="2000" b="1">
                <a:latin typeface="Arial" panose="020B0604020202090204"/>
                <a:ea typeface="Arial" panose="020B0604020202090204"/>
              </a:rPr>
              <a:t>3.从宽处理情形</a:t>
            </a:r>
            <a:endParaRPr lang="en-US" altLang="zh-CN" sz="2000" b="1">
              <a:latin typeface="Arial" panose="020B0604020202090204"/>
              <a:ea typeface="Arial" panose="020B0604020202090204"/>
            </a:endParaRPr>
          </a:p>
          <a:p>
            <a:pPr indent="266700" algn="just" defTabSz="266700" fontAlgn="auto">
              <a:lnSpc>
                <a:spcPct val="150000"/>
              </a:lnSpc>
              <a:spcBef>
                <a:spcPts val="0"/>
              </a:spcBef>
              <a:spcAft>
                <a:spcPts val="600"/>
              </a:spcAft>
              <a:buClrTx/>
              <a:buSzTx/>
              <a:buFontTx/>
            </a:pPr>
            <a:r>
              <a:rPr lang="zh-CN" altLang="en-US" sz="1600" b="0">
                <a:latin typeface="Calibri"/>
                <a:ea typeface="FangSong" panose="02010609060101010101" charset="-122"/>
              </a:rPr>
              <a:t>　</a:t>
            </a:r>
            <a:r>
              <a:rPr lang="zh-CN" altLang="en-US" sz="1600" b="0">
                <a:latin typeface="仿宋" panose="02010609060101010101" charset="-122"/>
                <a:ea typeface="仿宋" panose="02010609060101010101" charset="-122"/>
                <a:cs typeface="仿宋" panose="02010609060101010101" charset="-122"/>
              </a:rPr>
              <a:t>　</a:t>
            </a:r>
            <a:endParaRPr lang="zh-CN" altLang="en-US" sz="1600" b="0">
              <a:latin typeface="仿宋" panose="02010609060101010101" charset="-122"/>
              <a:ea typeface="仿宋" panose="02010609060101010101" charset="-122"/>
              <a:cs typeface="仿宋" panose="02010609060101010101" charset="-122"/>
            </a:endParaRPr>
          </a:p>
          <a:p>
            <a:pPr indent="266700" algn="just" defTabSz="266700" fontAlgn="auto">
              <a:lnSpc>
                <a:spcPct val="150000"/>
              </a:lnSpc>
              <a:spcBef>
                <a:spcPts val="0"/>
              </a:spcBef>
              <a:spcAft>
                <a:spcPts val="600"/>
              </a:spcAft>
              <a:buClrTx/>
              <a:buSzTx/>
              <a:buFontTx/>
            </a:pPr>
            <a:r>
              <a:rPr lang="zh-CN" altLang="en-US" sz="1600" b="1">
                <a:latin typeface="仿宋" panose="02010609060101010101" charset="-122"/>
                <a:ea typeface="仿宋" panose="02010609060101010101" charset="-122"/>
                <a:cs typeface="仿宋" panose="02010609060101010101" charset="-122"/>
              </a:rPr>
              <a:t>第六条</a:t>
            </a:r>
            <a:r>
              <a:rPr lang="zh-CN" altLang="en-US" sz="1600" b="0">
                <a:latin typeface="仿宋" panose="02010609060101010101" charset="-122"/>
                <a:ea typeface="仿宋" panose="02010609060101010101" charset="-122"/>
                <a:cs typeface="仿宋" panose="02010609060101010101" charset="-122"/>
              </a:rPr>
              <a:t>　实施刑法第三百三十八条规定的行为，</a:t>
            </a:r>
            <a:r>
              <a:rPr lang="zh-CN" altLang="en-US" sz="1600" b="0">
                <a:solidFill>
                  <a:srgbClr val="FF0000"/>
                </a:solidFill>
                <a:latin typeface="仿宋" panose="02010609060101010101" charset="-122"/>
                <a:ea typeface="仿宋" panose="02010609060101010101" charset="-122"/>
                <a:cs typeface="仿宋" panose="02010609060101010101" charset="-122"/>
              </a:rPr>
              <a:t>行为人积极履行生态环境修复责任的，可以从宽处罚。犯罪情节轻微的，可以不起诉或者免予刑事处罚；情节显著轻微危害不大的，不作为犯罪处理</a:t>
            </a:r>
            <a:r>
              <a:rPr lang="zh-CN" altLang="en-US" sz="1600" b="0">
                <a:latin typeface="仿宋" panose="02010609060101010101" charset="-122"/>
                <a:ea typeface="仿宋" panose="02010609060101010101" charset="-122"/>
                <a:cs typeface="仿宋" panose="02010609060101010101" charset="-122"/>
              </a:rPr>
              <a:t>。</a:t>
            </a:r>
            <a:endParaRPr lang="zh-CN" altLang="en-US" sz="1600" b="0">
              <a:latin typeface="仿宋" panose="02010609060101010101" charset="-122"/>
              <a:ea typeface="仿宋" panose="02010609060101010101" charset="-122"/>
              <a:cs typeface="仿宋" panose="02010609060101010101" charset="-122"/>
            </a:endParaRPr>
          </a:p>
          <a:p>
            <a:pPr indent="266700" algn="just" defTabSz="266700" fontAlgn="auto">
              <a:lnSpc>
                <a:spcPct val="150000"/>
              </a:lnSpc>
              <a:spcBef>
                <a:spcPts val="0"/>
              </a:spcBef>
              <a:spcAft>
                <a:spcPts val="600"/>
              </a:spcAft>
              <a:buClrTx/>
              <a:buSzTx/>
              <a:buFontTx/>
            </a:pPr>
            <a:endParaRPr lang="zh-CN" altLang="en-US" sz="1600" b="0">
              <a:latin typeface="仿宋" panose="02010609060101010101" charset="-122"/>
              <a:ea typeface="仿宋" panose="02010609060101010101" charset="-122"/>
              <a:cs typeface="仿宋" panose="02010609060101010101" charset="-122"/>
            </a:endParaRPr>
          </a:p>
          <a:p>
            <a:pPr algn="l" defTabSz="266700" fontAlgn="auto">
              <a:lnSpc>
                <a:spcPct val="150000"/>
              </a:lnSpc>
              <a:spcBef>
                <a:spcPts val="0"/>
              </a:spcBef>
              <a:spcAft>
                <a:spcPts val="0"/>
              </a:spcAft>
              <a:buClrTx/>
              <a:buSzTx/>
              <a:buFontTx/>
            </a:pPr>
            <a:r>
              <a:rPr lang="en-US" altLang="zh-CN" sz="2000" b="1">
                <a:latin typeface="Arial" panose="020B0604020202090204"/>
                <a:ea typeface="Arial" panose="020B0604020202090204"/>
              </a:rPr>
              <a:t>4.责任承担主体及形式</a:t>
            </a:r>
            <a:endParaRPr lang="en-US" altLang="zh-CN" sz="2000" b="1">
              <a:latin typeface="Arial" panose="020B0604020202090204"/>
              <a:ea typeface="Arial" panose="020B0604020202090204"/>
            </a:endParaRPr>
          </a:p>
          <a:p>
            <a:pPr indent="266700" algn="just" defTabSz="266700" fontAlgn="auto">
              <a:lnSpc>
                <a:spcPct val="150000"/>
              </a:lnSpc>
              <a:spcBef>
                <a:spcPts val="0"/>
              </a:spcBef>
              <a:spcAft>
                <a:spcPts val="600"/>
              </a:spcAft>
              <a:buClrTx/>
              <a:buSzTx/>
              <a:buFontTx/>
            </a:pPr>
            <a:r>
              <a:rPr lang="zh-CN" altLang="en-US" sz="1600" b="0">
                <a:latin typeface="Calibri"/>
                <a:ea typeface="FangSong" panose="02010609060101010101" charset="-122"/>
              </a:rPr>
              <a:t>　</a:t>
            </a:r>
            <a:endParaRPr lang="zh-CN" altLang="en-US" sz="1600" b="0">
              <a:latin typeface="Calibri"/>
              <a:ea typeface="FangSong" panose="02010609060101010101" charset="-122"/>
            </a:endParaRPr>
          </a:p>
          <a:p>
            <a:pPr indent="266700" algn="just" defTabSz="266700" fontAlgn="auto">
              <a:lnSpc>
                <a:spcPct val="150000"/>
              </a:lnSpc>
              <a:spcBef>
                <a:spcPts val="0"/>
              </a:spcBef>
              <a:spcAft>
                <a:spcPts val="600"/>
              </a:spcAft>
              <a:buClrTx/>
              <a:buSzTx/>
              <a:buFontTx/>
            </a:pPr>
            <a:r>
              <a:rPr lang="zh-CN" altLang="en-US" sz="1600" b="1">
                <a:latin typeface="仿宋" panose="02010609060101010101" charset="-122"/>
                <a:ea typeface="仿宋" panose="02010609060101010101" charset="-122"/>
                <a:cs typeface="仿宋" panose="02010609060101010101" charset="-122"/>
              </a:rPr>
              <a:t>第十三条</a:t>
            </a:r>
            <a:r>
              <a:rPr lang="zh-CN" altLang="en-US" sz="1600" b="0">
                <a:latin typeface="仿宋" panose="02010609060101010101" charset="-122"/>
                <a:ea typeface="仿宋" panose="02010609060101010101" charset="-122"/>
                <a:cs typeface="仿宋" panose="02010609060101010101" charset="-122"/>
              </a:rPr>
              <a:t>　单位实施本解释规定的犯罪的，依照本解释规定的定罪量刑标准，</a:t>
            </a:r>
            <a:r>
              <a:rPr lang="zh-CN" altLang="en-US" sz="1600" b="0">
                <a:solidFill>
                  <a:srgbClr val="FF0000"/>
                </a:solidFill>
                <a:latin typeface="仿宋" panose="02010609060101010101" charset="-122"/>
                <a:ea typeface="仿宋" panose="02010609060101010101" charset="-122"/>
                <a:cs typeface="仿宋" panose="02010609060101010101" charset="-122"/>
              </a:rPr>
              <a:t>对直接负责的主管人员和其他直接责任人员定罪处罚，并对单位判处罚金</a:t>
            </a:r>
            <a:r>
              <a:rPr lang="zh-CN" altLang="en-US" sz="1600" b="0">
                <a:latin typeface="仿宋" panose="02010609060101010101" charset="-122"/>
                <a:ea typeface="仿宋" panose="02010609060101010101" charset="-122"/>
                <a:cs typeface="仿宋" panose="02010609060101010101" charset="-122"/>
              </a:rPr>
              <a:t>。</a:t>
            </a:r>
            <a:endParaRPr lang="zh-CN" altLang="en-US" sz="1600" b="0">
              <a:latin typeface="仿宋" panose="02010609060101010101" charset="-122"/>
              <a:ea typeface="仿宋" panose="02010609060101010101" charset="-122"/>
              <a:cs typeface="仿宋" panose="02010609060101010101" charset="-122"/>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4"/>
          <p:cNvSpPr txBox="1"/>
          <p:nvPr/>
        </p:nvSpPr>
        <p:spPr>
          <a:xfrm>
            <a:off x="660400" y="128587"/>
            <a:ext cx="10858500" cy="900112"/>
          </a:xfrm>
          <a:prstGeom prst="rect">
            <a:avLst/>
          </a:prstGeom>
          <a:ln>
            <a:headEnd type="none"/>
            <a:tailEnd type="none"/>
          </a:ln>
        </p:spPr>
        <p:txBody>
          <a:bodyPr vert="horz" wrap="square" lIns="91440" tIns="45720" rIns="91440" bIns="45720" rtlCol="0" anchor="b" anchorCtr="0"/>
          <a:lstStyle/>
          <a:p>
            <a:pPr algn="l">
              <a:lnSpc>
                <a:spcPct val="100000"/>
              </a:lnSpc>
              <a:spcBef>
                <a:spcPts val="0"/>
              </a:spcBef>
              <a:defRPr/>
            </a:pPr>
            <a:r>
              <a:rPr lang="zh-CN" altLang="en-US" sz="3200" b="1"/>
              <a:t>六、《四川省饮用水水源保护区管理规定》</a:t>
            </a:r>
            <a:endParaRPr lang="zh-CN" altLang="en-US" sz="3200" b="1"/>
          </a:p>
        </p:txBody>
      </p:sp>
      <p:sp>
        <p:nvSpPr>
          <p:cNvPr id="26" name="文本框 25"/>
          <p:cNvSpPr txBox="1"/>
          <p:nvPr/>
        </p:nvSpPr>
        <p:spPr>
          <a:xfrm>
            <a:off x="838200" y="1295400"/>
            <a:ext cx="10783570" cy="4235450"/>
          </a:xfrm>
          <a:prstGeom prst="rect">
            <a:avLst/>
          </a:prstGeom>
        </p:spPr>
        <p:txBody>
          <a:bodyPr wrap="square">
            <a:noAutofit/>
          </a:bodyPr>
          <a:p>
            <a:pPr algn="just" defTabSz="266700">
              <a:lnSpc>
                <a:spcPct val="172000"/>
              </a:lnSpc>
              <a:spcBef>
                <a:spcPts val="1300"/>
              </a:spcBef>
              <a:spcAft>
                <a:spcPts val="1300"/>
              </a:spcAft>
              <a:buClrTx/>
              <a:buSzTx/>
              <a:buFontTx/>
            </a:pPr>
            <a:r>
              <a:rPr lang="zh-CN" altLang="en-US" sz="2300" b="1">
                <a:latin typeface="仿宋" panose="02010609060101010101" charset="-122"/>
                <a:ea typeface="仿宋" panose="02010609060101010101" charset="-122"/>
                <a:cs typeface="仿宋" panose="02010609060101010101" charset="-122"/>
              </a:rPr>
              <a:t>（一）新规概要</a:t>
            </a:r>
            <a:endParaRPr lang="zh-CN" altLang="en-US" sz="2300" b="1">
              <a:latin typeface="仿宋" panose="02010609060101010101" charset="-122"/>
              <a:ea typeface="仿宋" panose="02010609060101010101" charset="-122"/>
              <a:cs typeface="仿宋" panose="02010609060101010101" charset="-122"/>
            </a:endParaRPr>
          </a:p>
          <a:p>
            <a:pPr indent="266700" algn="just" defTabSz="266700">
              <a:lnSpc>
                <a:spcPct val="100000"/>
              </a:lnSpc>
              <a:spcBef>
                <a:spcPts val="0"/>
              </a:spcBef>
              <a:spcAft>
                <a:spcPts val="600"/>
              </a:spcAft>
              <a:buClrTx/>
              <a:buSzTx/>
              <a:buFontTx/>
            </a:pPr>
            <a:r>
              <a:rPr lang="zh-CN" altLang="en-US" sz="1600">
                <a:latin typeface="仿宋" panose="02010609060101010101" charset="-122"/>
                <a:ea typeface="仿宋" panose="02010609060101010101" charset="-122"/>
                <a:cs typeface="仿宋" panose="02010609060101010101" charset="-122"/>
                <a:sym typeface="+mn-ea"/>
              </a:rPr>
              <a:t>《四川省饮用水水源保护区管理规定》</a:t>
            </a:r>
            <a:r>
              <a:rPr lang="zh-CN" altLang="en-US" sz="1600" b="0">
                <a:latin typeface="仿宋" panose="02010609060101010101" charset="-122"/>
                <a:ea typeface="仿宋" panose="02010609060101010101" charset="-122"/>
                <a:cs typeface="仿宋" panose="02010609060101010101" charset="-122"/>
              </a:rPr>
              <a:t>旨在强化四川饮用水水源保护区管理，保障饮水安全。主要内容涵盖：规范决策程序，明确保护区的划定、调整和撤销需履行公众参与、专家论证、风险评估、合法性审查及集体审议等法定程序；精准勘界定标，创新建立边界矢量图数据库，实行从决策到执行的闭环管理，确保“图地一致”；明确职责分工，压实地方政府主体责任，强化省级部门协同审查。该规定通过制度化手段，实现了保护区管理的科学化、规范化和精准化。</a:t>
            </a:r>
            <a:endParaRPr lang="zh-CN" altLang="en-US" sz="1600" b="0">
              <a:latin typeface="仿宋" panose="02010609060101010101" charset="-122"/>
              <a:ea typeface="仿宋" panose="02010609060101010101" charset="-122"/>
              <a:cs typeface="仿宋" panose="02010609060101010101" charset="-122"/>
            </a:endParaRPr>
          </a:p>
          <a:p>
            <a:pPr algn="just" defTabSz="266700">
              <a:lnSpc>
                <a:spcPct val="172000"/>
              </a:lnSpc>
              <a:spcBef>
                <a:spcPts val="1300"/>
              </a:spcBef>
              <a:spcAft>
                <a:spcPts val="1300"/>
              </a:spcAft>
              <a:buClrTx/>
              <a:buSzTx/>
              <a:buFontTx/>
            </a:pPr>
            <a:r>
              <a:rPr lang="zh-CN" altLang="en-US" sz="2300" b="1">
                <a:latin typeface="仿宋" panose="02010609060101010101" charset="-122"/>
                <a:ea typeface="仿宋" panose="02010609060101010101" charset="-122"/>
                <a:cs typeface="仿宋" panose="02010609060101010101" charset="-122"/>
              </a:rPr>
              <a:t>（二）重点条款摘要</a:t>
            </a:r>
            <a:endParaRPr lang="zh-CN" altLang="en-US" sz="2300" b="1">
              <a:latin typeface="仿宋" panose="02010609060101010101" charset="-122"/>
              <a:ea typeface="仿宋" panose="02010609060101010101" charset="-122"/>
              <a:cs typeface="仿宋" panose="02010609060101010101" charset="-122"/>
            </a:endParaRPr>
          </a:p>
          <a:p>
            <a:pPr algn="l" defTabSz="266700">
              <a:lnSpc>
                <a:spcPct val="100000"/>
              </a:lnSpc>
              <a:spcBef>
                <a:spcPts val="0"/>
              </a:spcBef>
              <a:spcAft>
                <a:spcPts val="0"/>
              </a:spcAft>
              <a:buClrTx/>
              <a:buSzTx/>
              <a:buFontTx/>
            </a:pPr>
            <a:r>
              <a:rPr lang="en-US" altLang="zh-CN" sz="2000" b="1">
                <a:latin typeface="Arial" panose="020B0604020202090204"/>
                <a:ea typeface="Arial" panose="020B0604020202090204"/>
              </a:rPr>
              <a:t>1.适用范围</a:t>
            </a:r>
            <a:endParaRPr lang="en-US" altLang="zh-CN" sz="2000" b="1">
              <a:latin typeface="Arial" panose="020B0604020202090204"/>
              <a:ea typeface="Arial" panose="020B0604020202090204"/>
            </a:endParaRPr>
          </a:p>
          <a:p>
            <a:pPr indent="266700" algn="just" defTabSz="266700">
              <a:lnSpc>
                <a:spcPct val="100000"/>
              </a:lnSpc>
              <a:spcBef>
                <a:spcPts val="0"/>
              </a:spcBef>
              <a:spcAft>
                <a:spcPts val="600"/>
              </a:spcAft>
              <a:buClrTx/>
              <a:buSzTx/>
              <a:buFontTx/>
            </a:pPr>
            <a:endParaRPr lang="zh-CN" altLang="en-US" sz="1600" b="0">
              <a:latin typeface="仿宋" panose="02010609060101010101" charset="-122"/>
              <a:ea typeface="仿宋" panose="02010609060101010101" charset="-122"/>
              <a:cs typeface="仿宋" panose="02010609060101010101" charset="-122"/>
            </a:endParaRPr>
          </a:p>
          <a:p>
            <a:pPr indent="266700" algn="just" defTabSz="266700">
              <a:lnSpc>
                <a:spcPct val="100000"/>
              </a:lnSpc>
              <a:spcBef>
                <a:spcPts val="0"/>
              </a:spcBef>
              <a:spcAft>
                <a:spcPts val="600"/>
              </a:spcAft>
              <a:buClrTx/>
              <a:buSzTx/>
              <a:buFontTx/>
            </a:pPr>
            <a:r>
              <a:rPr lang="zh-CN" altLang="en-US" sz="1600" b="1">
                <a:latin typeface="仿宋" panose="02010609060101010101" charset="-122"/>
                <a:ea typeface="仿宋" panose="02010609060101010101" charset="-122"/>
                <a:cs typeface="仿宋" panose="02010609060101010101" charset="-122"/>
              </a:rPr>
              <a:t>第三条</a:t>
            </a:r>
            <a:r>
              <a:rPr lang="zh-CN" altLang="en-US" sz="1600" b="0">
                <a:latin typeface="仿宋" panose="02010609060101010101" charset="-122"/>
                <a:ea typeface="仿宋" panose="02010609060101010101" charset="-122"/>
                <a:cs typeface="仿宋" panose="02010609060101010101" charset="-122"/>
              </a:rPr>
              <a:t>　本规定适用于四川省行政区域内县级及以上集中式饮用水水源保护区划定、调整和撤销的管理。 </a:t>
            </a:r>
            <a:endParaRPr lang="zh-CN" altLang="en-US" sz="1600" b="0">
              <a:latin typeface="仿宋" panose="02010609060101010101" charset="-122"/>
              <a:ea typeface="仿宋" panose="02010609060101010101" charset="-122"/>
              <a:cs typeface="仿宋" panose="02010609060101010101" charset="-122"/>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4"/>
          <p:cNvSpPr txBox="1"/>
          <p:nvPr/>
        </p:nvSpPr>
        <p:spPr>
          <a:xfrm>
            <a:off x="660400" y="128587"/>
            <a:ext cx="10858500" cy="900112"/>
          </a:xfrm>
          <a:prstGeom prst="rect">
            <a:avLst/>
          </a:prstGeom>
          <a:ln>
            <a:headEnd type="none"/>
            <a:tailEnd type="none"/>
          </a:ln>
        </p:spPr>
        <p:txBody>
          <a:bodyPr vert="horz" wrap="square" lIns="91440" tIns="45720" rIns="91440" bIns="45720" rtlCol="0" anchor="b" anchorCtr="0"/>
          <a:lstStyle/>
          <a:p>
            <a:pPr algn="l">
              <a:lnSpc>
                <a:spcPct val="100000"/>
              </a:lnSpc>
              <a:spcBef>
                <a:spcPts val="0"/>
              </a:spcBef>
              <a:defRPr/>
            </a:pPr>
            <a:r>
              <a:rPr lang="zh-CN" altLang="en-US" sz="3200" b="1"/>
              <a:t>六、《四川省饮用水水源保护区管理规定》</a:t>
            </a:r>
            <a:endParaRPr lang="zh-CN" altLang="en-US" sz="3200" b="1"/>
          </a:p>
        </p:txBody>
      </p:sp>
      <p:sp>
        <p:nvSpPr>
          <p:cNvPr id="26" name="文本框 25"/>
          <p:cNvSpPr txBox="1"/>
          <p:nvPr/>
        </p:nvSpPr>
        <p:spPr>
          <a:xfrm>
            <a:off x="838200" y="1295400"/>
            <a:ext cx="10783570" cy="5080635"/>
          </a:xfrm>
          <a:prstGeom prst="rect">
            <a:avLst/>
          </a:prstGeom>
        </p:spPr>
        <p:txBody>
          <a:bodyPr wrap="square">
            <a:noAutofit/>
          </a:bodyPr>
          <a:p>
            <a:pPr algn="l" defTabSz="266700">
              <a:lnSpc>
                <a:spcPct val="100000"/>
              </a:lnSpc>
              <a:spcBef>
                <a:spcPts val="0"/>
              </a:spcBef>
              <a:spcAft>
                <a:spcPts val="0"/>
              </a:spcAft>
              <a:buClrTx/>
              <a:buSzTx/>
              <a:buFontTx/>
            </a:pPr>
            <a:r>
              <a:rPr lang="en-US" altLang="zh-CN" sz="2000" b="1">
                <a:latin typeface="Arial" panose="020B0604020202090204"/>
                <a:ea typeface="Arial" panose="020B0604020202090204"/>
              </a:rPr>
              <a:t>2.饮用水水源保护区的划定</a:t>
            </a:r>
            <a:endParaRPr lang="en-US" altLang="zh-CN" sz="2000" b="1">
              <a:latin typeface="Arial" panose="020B0604020202090204"/>
              <a:ea typeface="Arial" panose="020B0604020202090204"/>
            </a:endParaRPr>
          </a:p>
          <a:p>
            <a:pPr indent="457200" algn="l" defTabSz="266700">
              <a:lnSpc>
                <a:spcPct val="100000"/>
              </a:lnSpc>
              <a:spcBef>
                <a:spcPts val="0"/>
              </a:spcBef>
              <a:spcAft>
                <a:spcPts val="0"/>
              </a:spcAft>
              <a:buClrTx/>
              <a:buSzTx/>
              <a:buFontTx/>
            </a:pPr>
            <a:r>
              <a:rPr lang="zh-CN" altLang="en-US" sz="1600" b="0">
                <a:latin typeface="Calibri"/>
                <a:ea typeface="FangSong" panose="02010609060101010101" charset="-122"/>
              </a:rPr>
              <a:t>　</a:t>
            </a:r>
            <a:r>
              <a:rPr lang="zh-CN" altLang="en-US" sz="1200" b="0">
                <a:latin typeface="仿宋" panose="02010609060101010101" charset="-122"/>
                <a:ea typeface="仿宋" panose="02010609060101010101" charset="-122"/>
                <a:cs typeface="仿宋" panose="02010609060101010101" charset="-122"/>
              </a:rPr>
              <a:t>　</a:t>
            </a:r>
            <a:endParaRPr lang="zh-CN" altLang="en-US" sz="1200" b="0">
              <a:latin typeface="仿宋" panose="02010609060101010101" charset="-122"/>
              <a:ea typeface="仿宋" panose="02010609060101010101" charset="-122"/>
              <a:cs typeface="仿宋" panose="02010609060101010101" charset="-122"/>
            </a:endParaRPr>
          </a:p>
          <a:p>
            <a:pPr indent="457200" algn="l" defTabSz="266700">
              <a:lnSpc>
                <a:spcPct val="100000"/>
              </a:lnSpc>
              <a:spcBef>
                <a:spcPts val="0"/>
              </a:spcBef>
              <a:spcAft>
                <a:spcPts val="0"/>
              </a:spcAft>
              <a:buClrTx/>
              <a:buSzTx/>
              <a:buFontTx/>
            </a:pPr>
            <a:r>
              <a:rPr lang="zh-CN" altLang="en-US" sz="1200" b="1">
                <a:latin typeface="仿宋" panose="02010609060101010101" charset="-122"/>
                <a:ea typeface="仿宋" panose="02010609060101010101" charset="-122"/>
                <a:cs typeface="仿宋" panose="02010609060101010101" charset="-122"/>
              </a:rPr>
              <a:t>第七条</a:t>
            </a:r>
            <a:r>
              <a:rPr lang="zh-CN" altLang="en-US" sz="1200" b="0">
                <a:latin typeface="仿宋" panose="02010609060101010101" charset="-122"/>
                <a:ea typeface="仿宋" panose="02010609060101010101" charset="-122"/>
                <a:cs typeface="仿宋" panose="02010609060101010101" charset="-122"/>
              </a:rPr>
              <a:t>　市（州）、县（市、区）人民政府提出饮用水水源保护区划定方案。饮用水水源所在地市（州）人民政府统一组织，依法履行公众参与、专家论证、风险评估、公平竞争审查、合法性审查等程序，按规定开展宏观政策取向一致性评估、与为基层减负一致性评估，并召开市（州）人民政府常务会议或者全体会议集体审议，审议通过后按程序上报省人民政府。</a:t>
            </a:r>
            <a:endParaRPr lang="zh-CN" altLang="en-US" sz="1200" b="0">
              <a:latin typeface="仿宋" panose="02010609060101010101" charset="-122"/>
              <a:ea typeface="仿宋" panose="02010609060101010101" charset="-122"/>
              <a:cs typeface="仿宋" panose="02010609060101010101" charset="-122"/>
            </a:endParaRPr>
          </a:p>
          <a:p>
            <a:pPr indent="457200" algn="l" defTabSz="266700">
              <a:lnSpc>
                <a:spcPct val="100000"/>
              </a:lnSpc>
              <a:spcBef>
                <a:spcPts val="0"/>
              </a:spcBef>
              <a:spcAft>
                <a:spcPts val="0"/>
              </a:spcAft>
              <a:buClrTx/>
              <a:buSzTx/>
              <a:buFontTx/>
            </a:pPr>
            <a:r>
              <a:rPr lang="zh-CN" altLang="en-US" sz="1200" b="0">
                <a:latin typeface="仿宋" panose="02010609060101010101" charset="-122"/>
                <a:ea typeface="仿宋" panose="02010609060101010101" charset="-122"/>
                <a:cs typeface="仿宋" panose="02010609060101010101" charset="-122"/>
              </a:rPr>
              <a:t>跨市（州）饮用水水源保护区的划定，由饮用水水源保护区涉及市（州）人民政府按前款规定程序分别组织实施，并联合上报省人民政府。 </a:t>
            </a:r>
            <a:endParaRPr lang="zh-CN" altLang="en-US" sz="1200" b="0">
              <a:latin typeface="仿宋" panose="02010609060101010101" charset="-122"/>
              <a:ea typeface="仿宋" panose="02010609060101010101" charset="-122"/>
              <a:cs typeface="仿宋" panose="02010609060101010101" charset="-122"/>
            </a:endParaRPr>
          </a:p>
          <a:p>
            <a:pPr algn="l" defTabSz="266700">
              <a:lnSpc>
                <a:spcPct val="100000"/>
              </a:lnSpc>
              <a:spcBef>
                <a:spcPts val="0"/>
              </a:spcBef>
              <a:spcAft>
                <a:spcPts val="0"/>
              </a:spcAft>
              <a:buClrTx/>
              <a:buSzTx/>
              <a:buFontTx/>
            </a:pPr>
            <a:endParaRPr lang="en-US" altLang="zh-CN" sz="2000" b="1">
              <a:latin typeface="Arial" panose="020B0604020202090204"/>
              <a:ea typeface="Arial" panose="020B0604020202090204"/>
            </a:endParaRPr>
          </a:p>
          <a:p>
            <a:pPr algn="l" defTabSz="266700">
              <a:lnSpc>
                <a:spcPct val="100000"/>
              </a:lnSpc>
              <a:spcBef>
                <a:spcPts val="0"/>
              </a:spcBef>
              <a:spcAft>
                <a:spcPts val="0"/>
              </a:spcAft>
              <a:buClrTx/>
              <a:buSzTx/>
              <a:buFontTx/>
            </a:pPr>
            <a:r>
              <a:rPr lang="en-US" altLang="zh-CN" sz="2000" b="1">
                <a:latin typeface="Arial" panose="020B0604020202090204"/>
                <a:ea typeface="Arial" panose="020B0604020202090204"/>
              </a:rPr>
              <a:t>3.饮用水水源保护区的调整</a:t>
            </a:r>
            <a:endParaRPr lang="en-US" altLang="zh-CN" sz="2000" b="1">
              <a:latin typeface="Arial" panose="020B0604020202090204"/>
              <a:ea typeface="Arial" panose="020B0604020202090204"/>
            </a:endParaRPr>
          </a:p>
          <a:p>
            <a:pPr indent="457200" algn="l" defTabSz="266700">
              <a:lnSpc>
                <a:spcPct val="100000"/>
              </a:lnSpc>
              <a:spcBef>
                <a:spcPts val="0"/>
              </a:spcBef>
              <a:spcAft>
                <a:spcPts val="0"/>
              </a:spcAft>
              <a:buClrTx/>
              <a:buSzTx/>
              <a:buNone/>
            </a:pPr>
            <a:endParaRPr lang="zh-CN" altLang="en-US" sz="1200" b="0">
              <a:latin typeface="仿宋" panose="02010609060101010101" charset="-122"/>
              <a:ea typeface="仿宋" panose="02010609060101010101" charset="-122"/>
              <a:cs typeface="仿宋" panose="02010609060101010101" charset="-122"/>
            </a:endParaRPr>
          </a:p>
          <a:p>
            <a:pPr indent="457200" algn="l" defTabSz="266700">
              <a:lnSpc>
                <a:spcPct val="100000"/>
              </a:lnSpc>
              <a:spcBef>
                <a:spcPts val="0"/>
              </a:spcBef>
              <a:spcAft>
                <a:spcPts val="0"/>
              </a:spcAft>
              <a:buClrTx/>
              <a:buSzTx/>
              <a:buNone/>
            </a:pPr>
            <a:r>
              <a:rPr lang="zh-CN" altLang="en-US" sz="1200" b="1">
                <a:latin typeface="仿宋" panose="02010609060101010101" charset="-122"/>
                <a:ea typeface="仿宋" panose="02010609060101010101" charset="-122"/>
                <a:cs typeface="仿宋" panose="02010609060101010101" charset="-122"/>
              </a:rPr>
              <a:t>第十三条</a:t>
            </a:r>
            <a:r>
              <a:rPr lang="zh-CN" altLang="en-US" sz="1200" b="0">
                <a:latin typeface="仿宋" panose="02010609060101010101" charset="-122"/>
                <a:ea typeface="仿宋" panose="02010609060101010101" charset="-122"/>
                <a:cs typeface="仿宋" panose="02010609060101010101" charset="-122"/>
              </a:rPr>
              <a:t>　具备下列情形之一的，饮用水水源所在地市（州）人民政府可以向省人民政府申请调整饮用水水源保护区：</a:t>
            </a:r>
            <a:endParaRPr lang="zh-CN" altLang="en-US" sz="1200" b="0">
              <a:latin typeface="仿宋" panose="02010609060101010101" charset="-122"/>
              <a:ea typeface="仿宋" panose="02010609060101010101" charset="-122"/>
              <a:cs typeface="仿宋" panose="02010609060101010101" charset="-122"/>
            </a:endParaRPr>
          </a:p>
          <a:p>
            <a:pPr indent="457200" algn="l" defTabSz="266700">
              <a:lnSpc>
                <a:spcPct val="100000"/>
              </a:lnSpc>
              <a:spcBef>
                <a:spcPts val="0"/>
              </a:spcBef>
              <a:spcAft>
                <a:spcPts val="0"/>
              </a:spcAft>
              <a:buClrTx/>
              <a:buSzTx/>
              <a:buNone/>
            </a:pPr>
            <a:r>
              <a:rPr lang="zh-CN" altLang="en-US" sz="1200" b="0">
                <a:latin typeface="仿宋" panose="02010609060101010101" charset="-122"/>
                <a:ea typeface="仿宋" panose="02010609060101010101" charset="-122"/>
                <a:cs typeface="仿宋" panose="02010609060101010101" charset="-122"/>
              </a:rPr>
              <a:t>（一）饮用水水源保护区范围与现行饮用水水源保护区划分技术规范有重大冲突的；</a:t>
            </a:r>
            <a:endParaRPr lang="zh-CN" altLang="en-US" sz="1200" b="0">
              <a:latin typeface="仿宋" panose="02010609060101010101" charset="-122"/>
              <a:ea typeface="仿宋" panose="02010609060101010101" charset="-122"/>
              <a:cs typeface="仿宋" panose="02010609060101010101" charset="-122"/>
            </a:endParaRPr>
          </a:p>
          <a:p>
            <a:pPr indent="457200" algn="l" defTabSz="266700">
              <a:lnSpc>
                <a:spcPct val="100000"/>
              </a:lnSpc>
              <a:spcBef>
                <a:spcPts val="0"/>
              </a:spcBef>
              <a:spcAft>
                <a:spcPts val="0"/>
              </a:spcAft>
              <a:buClrTx/>
              <a:buSzTx/>
              <a:buNone/>
            </a:pPr>
            <a:r>
              <a:rPr lang="zh-CN" altLang="en-US" sz="1200" b="0">
                <a:latin typeface="仿宋" panose="02010609060101010101" charset="-122"/>
                <a:ea typeface="仿宋" panose="02010609060101010101" charset="-122"/>
                <a:cs typeface="仿宋" panose="02010609060101010101" charset="-122"/>
              </a:rPr>
              <a:t>（二）饮用水水源保护区范围不能满足饮用水水源水质保护要求的；</a:t>
            </a:r>
            <a:endParaRPr lang="zh-CN" altLang="en-US" sz="1200" b="0">
              <a:latin typeface="仿宋" panose="02010609060101010101" charset="-122"/>
              <a:ea typeface="仿宋" panose="02010609060101010101" charset="-122"/>
              <a:cs typeface="仿宋" panose="02010609060101010101" charset="-122"/>
            </a:endParaRPr>
          </a:p>
          <a:p>
            <a:pPr indent="457200" algn="l" defTabSz="266700">
              <a:lnSpc>
                <a:spcPct val="100000"/>
              </a:lnSpc>
              <a:spcBef>
                <a:spcPts val="0"/>
              </a:spcBef>
              <a:spcAft>
                <a:spcPts val="0"/>
              </a:spcAft>
              <a:buClrTx/>
              <a:buSzTx/>
              <a:buNone/>
            </a:pPr>
            <a:r>
              <a:rPr lang="zh-CN" altLang="en-US" sz="1200" b="0">
                <a:latin typeface="仿宋" panose="02010609060101010101" charset="-122"/>
                <a:ea typeface="仿宋" panose="02010609060101010101" charset="-122"/>
                <a:cs typeface="仿宋" panose="02010609060101010101" charset="-122"/>
              </a:rPr>
              <a:t>（三）取水口位置、水资源情势等发生重大变化的；</a:t>
            </a:r>
            <a:endParaRPr lang="zh-CN" altLang="en-US" sz="1200" b="0">
              <a:latin typeface="仿宋" panose="02010609060101010101" charset="-122"/>
              <a:ea typeface="仿宋" panose="02010609060101010101" charset="-122"/>
              <a:cs typeface="仿宋" panose="02010609060101010101" charset="-122"/>
            </a:endParaRPr>
          </a:p>
          <a:p>
            <a:pPr indent="457200" algn="l" defTabSz="266700">
              <a:lnSpc>
                <a:spcPct val="100000"/>
              </a:lnSpc>
              <a:spcBef>
                <a:spcPts val="0"/>
              </a:spcBef>
              <a:spcAft>
                <a:spcPts val="0"/>
              </a:spcAft>
              <a:buClrTx/>
              <a:buSzTx/>
              <a:buNone/>
            </a:pPr>
            <a:r>
              <a:rPr lang="zh-CN" altLang="en-US" sz="1200" b="0">
                <a:latin typeface="仿宋" panose="02010609060101010101" charset="-122"/>
                <a:ea typeface="仿宋" panose="02010609060101010101" charset="-122"/>
                <a:cs typeface="仿宋" panose="02010609060101010101" charset="-122"/>
              </a:rPr>
              <a:t>（四）饮用水水源规模发生重大变化的。</a:t>
            </a:r>
            <a:endParaRPr lang="zh-CN" altLang="en-US" sz="1200" b="0">
              <a:latin typeface="仿宋" panose="02010609060101010101" charset="-122"/>
              <a:ea typeface="仿宋" panose="02010609060101010101" charset="-122"/>
              <a:cs typeface="仿宋" panose="02010609060101010101" charset="-122"/>
            </a:endParaRPr>
          </a:p>
          <a:p>
            <a:pPr indent="457200" algn="l" defTabSz="266700">
              <a:lnSpc>
                <a:spcPct val="100000"/>
              </a:lnSpc>
              <a:spcBef>
                <a:spcPts val="0"/>
              </a:spcBef>
              <a:spcAft>
                <a:spcPts val="0"/>
              </a:spcAft>
              <a:buClrTx/>
              <a:buSzTx/>
              <a:buNone/>
            </a:pPr>
            <a:r>
              <a:rPr lang="zh-CN" altLang="en-US" sz="1200" b="0">
                <a:latin typeface="仿宋" panose="02010609060101010101" charset="-122"/>
                <a:ea typeface="仿宋" panose="02010609060101010101" charset="-122"/>
                <a:cs typeface="仿宋" panose="02010609060101010101" charset="-122"/>
              </a:rPr>
              <a:t>饮用水水源保护区申请调整程序按照饮用水水源保护区划定程序执行。 </a:t>
            </a:r>
            <a:endParaRPr lang="zh-CN" altLang="en-US" sz="1200" b="0">
              <a:latin typeface="仿宋" panose="02010609060101010101" charset="-122"/>
              <a:ea typeface="仿宋" panose="02010609060101010101" charset="-122"/>
              <a:cs typeface="仿宋" panose="02010609060101010101" charset="-122"/>
            </a:endParaRPr>
          </a:p>
          <a:p>
            <a:pPr algn="l" defTabSz="266700">
              <a:lnSpc>
                <a:spcPct val="100000"/>
              </a:lnSpc>
              <a:spcBef>
                <a:spcPts val="0"/>
              </a:spcBef>
              <a:spcAft>
                <a:spcPts val="0"/>
              </a:spcAft>
              <a:buClrTx/>
              <a:buSzTx/>
              <a:buFontTx/>
              <a:buNone/>
            </a:pPr>
            <a:endParaRPr lang="en-US" altLang="zh-CN" sz="2000" b="1">
              <a:latin typeface="Arial" panose="020B0604020202090204"/>
              <a:ea typeface="Arial" panose="020B0604020202090204"/>
            </a:endParaRPr>
          </a:p>
          <a:p>
            <a:pPr algn="l" defTabSz="266700">
              <a:lnSpc>
                <a:spcPct val="100000"/>
              </a:lnSpc>
              <a:spcBef>
                <a:spcPts val="0"/>
              </a:spcBef>
              <a:spcAft>
                <a:spcPts val="0"/>
              </a:spcAft>
              <a:buClrTx/>
              <a:buSzTx/>
              <a:buFontTx/>
              <a:buNone/>
            </a:pPr>
            <a:r>
              <a:rPr lang="en-US" altLang="zh-CN" sz="2000" b="1">
                <a:latin typeface="Arial" panose="020B0604020202090204"/>
                <a:ea typeface="Arial" panose="020B0604020202090204"/>
              </a:rPr>
              <a:t>4.饮用水水源保护区的撤销</a:t>
            </a:r>
            <a:endParaRPr lang="en-US" altLang="zh-CN" sz="2000" b="1">
              <a:latin typeface="Arial" panose="020B0604020202090204"/>
              <a:ea typeface="Arial" panose="020B0604020202090204"/>
            </a:endParaRPr>
          </a:p>
          <a:p>
            <a:pPr indent="457200" algn="l" defTabSz="266700">
              <a:lnSpc>
                <a:spcPct val="100000"/>
              </a:lnSpc>
              <a:spcBef>
                <a:spcPts val="0"/>
              </a:spcBef>
              <a:spcAft>
                <a:spcPts val="0"/>
              </a:spcAft>
              <a:buClrTx/>
              <a:buSzTx/>
              <a:buFontTx/>
              <a:buNone/>
            </a:pPr>
            <a:endParaRPr lang="zh-CN" altLang="en-US" sz="1200" b="0">
              <a:latin typeface="仿宋" panose="02010609060101010101" charset="-122"/>
              <a:ea typeface="仿宋" panose="02010609060101010101" charset="-122"/>
              <a:cs typeface="仿宋" panose="02010609060101010101" charset="-122"/>
            </a:endParaRPr>
          </a:p>
          <a:p>
            <a:pPr indent="457200" algn="l" defTabSz="266700">
              <a:lnSpc>
                <a:spcPct val="100000"/>
              </a:lnSpc>
              <a:spcBef>
                <a:spcPts val="0"/>
              </a:spcBef>
              <a:spcAft>
                <a:spcPts val="0"/>
              </a:spcAft>
              <a:buClrTx/>
              <a:buSzTx/>
              <a:buFontTx/>
              <a:buNone/>
            </a:pPr>
            <a:r>
              <a:rPr lang="zh-CN" altLang="en-US" sz="1200" b="1">
                <a:latin typeface="仿宋" panose="02010609060101010101" charset="-122"/>
                <a:ea typeface="仿宋" panose="02010609060101010101" charset="-122"/>
                <a:cs typeface="仿宋" panose="02010609060101010101" charset="-122"/>
              </a:rPr>
              <a:t>第十四条</a:t>
            </a:r>
            <a:r>
              <a:rPr lang="zh-CN" altLang="en-US" sz="1200" b="0">
                <a:latin typeface="仿宋" panose="02010609060101010101" charset="-122"/>
                <a:ea typeface="仿宋" panose="02010609060101010101" charset="-122"/>
                <a:cs typeface="仿宋" panose="02010609060101010101" charset="-122"/>
              </a:rPr>
              <a:t>　确定不再作为饮用水水源的，饮用水水源所在地市（州）人民政府可以申请撤销饮用水水源保护区。</a:t>
            </a:r>
            <a:endParaRPr lang="zh-CN" altLang="en-US" sz="1200" b="0">
              <a:latin typeface="仿宋" panose="02010609060101010101" charset="-122"/>
              <a:ea typeface="仿宋" panose="02010609060101010101" charset="-122"/>
              <a:cs typeface="仿宋" panose="02010609060101010101" charset="-122"/>
            </a:endParaRPr>
          </a:p>
          <a:p>
            <a:pPr indent="457200" algn="l" defTabSz="266700">
              <a:lnSpc>
                <a:spcPct val="100000"/>
              </a:lnSpc>
              <a:spcBef>
                <a:spcPts val="0"/>
              </a:spcBef>
              <a:spcAft>
                <a:spcPts val="0"/>
              </a:spcAft>
              <a:buClrTx/>
              <a:buSzTx/>
              <a:buNone/>
            </a:pPr>
            <a:r>
              <a:rPr lang="zh-CN" altLang="en-US" sz="1200" b="0">
                <a:latin typeface="仿宋" panose="02010609060101010101" charset="-122"/>
                <a:ea typeface="仿宋" panose="02010609060101010101" charset="-122"/>
                <a:cs typeface="仿宋" panose="02010609060101010101" charset="-122"/>
              </a:rPr>
              <a:t>申请撤销饮用水水源保护区的，应当说明撤销原因，提供饮用水水源取消的证明材料以及水源替代情况等资料，报省人民政府批准。 </a:t>
            </a:r>
            <a:endParaRPr lang="zh-CN" altLang="en-US" sz="1200" b="0">
              <a:latin typeface="仿宋" panose="02010609060101010101" charset="-122"/>
              <a:ea typeface="仿宋" panose="02010609060101010101" charset="-122"/>
              <a:cs typeface="仿宋" panose="02010609060101010101"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4"/>
          <p:cNvSpPr txBox="1"/>
          <p:nvPr/>
        </p:nvSpPr>
        <p:spPr>
          <a:xfrm>
            <a:off x="660400" y="128587"/>
            <a:ext cx="10858500" cy="900112"/>
          </a:xfrm>
          <a:prstGeom prst="rect">
            <a:avLst/>
          </a:prstGeom>
          <a:ln>
            <a:headEnd type="none"/>
            <a:tailEnd type="none"/>
          </a:ln>
        </p:spPr>
        <p:txBody>
          <a:bodyPr vert="horz" wrap="square" lIns="91440" tIns="45720" rIns="91440" bIns="45720" rtlCol="0" anchor="b" anchorCtr="0"/>
          <a:lstStyle/>
          <a:p>
            <a:pPr algn="l">
              <a:lnSpc>
                <a:spcPct val="100000"/>
              </a:lnSpc>
              <a:spcBef>
                <a:spcPts val="0"/>
              </a:spcBef>
              <a:defRPr/>
            </a:pPr>
            <a:r>
              <a:rPr lang="zh-CN" altLang="en-US" sz="2800" b="1" i="0">
                <a:solidFill>
                  <a:srgbClr val="2F2F2F">
                    <a:alpha val="100000"/>
                  </a:srgbClr>
                </a:solidFill>
                <a:latin typeface="微软雅黑"/>
                <a:ea typeface="微软雅黑"/>
                <a:cs typeface="微软雅黑"/>
              </a:rPr>
              <a:t>新颁布</a:t>
            </a:r>
            <a:r>
              <a:rPr lang="en-US" altLang="zh-CN" sz="2800" b="1" i="0">
                <a:solidFill>
                  <a:srgbClr val="2F2F2F">
                    <a:alpha val="100000"/>
                  </a:srgbClr>
                </a:solidFill>
                <a:latin typeface="微软雅黑"/>
                <a:ea typeface="微软雅黑"/>
                <a:cs typeface="微软雅黑"/>
              </a:rPr>
              <a:t>/</a:t>
            </a:r>
            <a:r>
              <a:rPr lang="zh-CN" altLang="en-US" sz="2800" b="1" i="0">
                <a:solidFill>
                  <a:srgbClr val="2F2F2F">
                    <a:alpha val="100000"/>
                  </a:srgbClr>
                </a:solidFill>
                <a:latin typeface="微软雅黑"/>
                <a:ea typeface="微软雅黑"/>
                <a:cs typeface="微软雅黑"/>
              </a:rPr>
              <a:t>生效重点</a:t>
            </a:r>
            <a:r>
              <a:rPr lang="en-US" sz="2800" b="1" i="0">
                <a:solidFill>
                  <a:srgbClr val="2F2F2F">
                    <a:alpha val="100000"/>
                  </a:srgbClr>
                </a:solidFill>
                <a:latin typeface="微软雅黑"/>
                <a:ea typeface="微软雅黑"/>
                <a:cs typeface="微软雅黑"/>
              </a:rPr>
              <a:t>法规一览</a:t>
            </a:r>
            <a:endParaRPr lang="en-US" sz="1100"/>
          </a:p>
        </p:txBody>
      </p:sp>
      <p:graphicFrame>
        <p:nvGraphicFramePr>
          <p:cNvPr id="2" name="表格 1"/>
          <p:cNvGraphicFramePr/>
          <p:nvPr/>
        </p:nvGraphicFramePr>
        <p:xfrm>
          <a:off x="609600" y="1143000"/>
          <a:ext cx="10629265" cy="4928235"/>
        </p:xfrm>
        <a:graphic>
          <a:graphicData uri="http://schemas.openxmlformats.org/drawingml/2006/table">
            <a:tbl>
              <a:tblPr/>
              <a:tblGrid>
                <a:gridCol w="996950"/>
                <a:gridCol w="2448560"/>
                <a:gridCol w="1353185"/>
                <a:gridCol w="1257300"/>
                <a:gridCol w="1762125"/>
                <a:gridCol w="1236980"/>
                <a:gridCol w="1574165"/>
              </a:tblGrid>
              <a:tr h="433070">
                <a:tc>
                  <a:txBody>
                    <a:bodyPr/>
                    <a:p>
                      <a:pPr marL="0" indent="0" algn="ctr">
                        <a:lnSpc>
                          <a:spcPct val="120000"/>
                        </a:lnSpc>
                        <a:spcBef>
                          <a:spcPts val="600"/>
                        </a:spcBef>
                        <a:spcAft>
                          <a:spcPts val="600"/>
                        </a:spcAft>
                      </a:pPr>
                      <a:r>
                        <a:rPr lang="zh-CN" sz="1400" b="1">
                          <a:latin typeface="仿宋" panose="02010609060101010101" charset="-122"/>
                          <a:ea typeface="仿宋" panose="02010609060101010101" charset="-122"/>
                        </a:rPr>
                        <a:t>法规领域</a:t>
                      </a:r>
                      <a:endParaRPr lang="zh-CN" sz="1400" b="1">
                        <a:latin typeface="仿宋" panose="02010609060101010101" charset="-122"/>
                        <a:ea typeface="仿宋" panose="02010609060101010101" charset="-122"/>
                      </a:endParaRPr>
                    </a:p>
                  </a:txBody>
                  <a:tcPr marL="76200" marR="76200" marT="38100" marB="1905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ctr">
                        <a:lnSpc>
                          <a:spcPct val="120000"/>
                        </a:lnSpc>
                        <a:spcBef>
                          <a:spcPts val="600"/>
                        </a:spcBef>
                        <a:spcAft>
                          <a:spcPts val="600"/>
                        </a:spcAft>
                      </a:pPr>
                      <a:r>
                        <a:rPr lang="zh-CN" sz="1400" b="1">
                          <a:latin typeface="仿宋" panose="02010609060101010101" charset="-122"/>
                          <a:ea typeface="仿宋" panose="02010609060101010101" charset="-122"/>
                        </a:rPr>
                        <a:t>文件名称</a:t>
                      </a:r>
                      <a:endParaRPr lang="zh-CN" sz="1400" b="1">
                        <a:latin typeface="仿宋" panose="02010609060101010101" charset="-122"/>
                        <a:ea typeface="仿宋" panose="02010609060101010101" charset="-122"/>
                      </a:endParaRPr>
                    </a:p>
                  </a:txBody>
                  <a:tcPr marL="76200" marR="76200" marT="38100" marB="1905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ctr">
                        <a:lnSpc>
                          <a:spcPct val="120000"/>
                        </a:lnSpc>
                        <a:spcBef>
                          <a:spcPts val="600"/>
                        </a:spcBef>
                        <a:spcAft>
                          <a:spcPts val="600"/>
                        </a:spcAft>
                      </a:pPr>
                      <a:r>
                        <a:rPr lang="zh-CN" sz="1400" b="1">
                          <a:latin typeface="仿宋" panose="02010609060101010101" charset="-122"/>
                          <a:ea typeface="仿宋" panose="02010609060101010101" charset="-122"/>
                        </a:rPr>
                        <a:t>性质</a:t>
                      </a:r>
                      <a:endParaRPr lang="zh-CN" sz="1400" b="1">
                        <a:latin typeface="仿宋" panose="02010609060101010101" charset="-122"/>
                        <a:ea typeface="仿宋" panose="02010609060101010101" charset="-122"/>
                      </a:endParaRPr>
                    </a:p>
                  </a:txBody>
                  <a:tcPr marL="76200" marR="76200" marT="38100" marB="1905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ctr">
                        <a:lnSpc>
                          <a:spcPct val="120000"/>
                        </a:lnSpc>
                        <a:spcBef>
                          <a:spcPts val="600"/>
                        </a:spcBef>
                        <a:spcAft>
                          <a:spcPts val="600"/>
                        </a:spcAft>
                      </a:pPr>
                      <a:r>
                        <a:rPr lang="zh-CN" sz="1400" b="1">
                          <a:latin typeface="仿宋" panose="02010609060101010101" charset="-122"/>
                          <a:ea typeface="仿宋" panose="02010609060101010101" charset="-122"/>
                        </a:rPr>
                        <a:t>层级</a:t>
                      </a:r>
                      <a:endParaRPr lang="zh-CN" sz="1400" b="1">
                        <a:latin typeface="仿宋" panose="02010609060101010101" charset="-122"/>
                        <a:ea typeface="仿宋" panose="02010609060101010101" charset="-122"/>
                      </a:endParaRPr>
                    </a:p>
                  </a:txBody>
                  <a:tcPr marL="76200" marR="76200" marT="38100" marB="1905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ctr">
                        <a:lnSpc>
                          <a:spcPct val="120000"/>
                        </a:lnSpc>
                        <a:spcBef>
                          <a:spcPts val="600"/>
                        </a:spcBef>
                        <a:spcAft>
                          <a:spcPts val="600"/>
                        </a:spcAft>
                      </a:pPr>
                      <a:r>
                        <a:rPr lang="zh-CN" sz="1400" b="1">
                          <a:latin typeface="仿宋" panose="02010609060101010101" charset="-122"/>
                          <a:ea typeface="仿宋" panose="02010609060101010101" charset="-122"/>
                        </a:rPr>
                        <a:t>发文号</a:t>
                      </a:r>
                      <a:endParaRPr lang="zh-CN" sz="1400" b="1">
                        <a:latin typeface="仿宋" panose="02010609060101010101" charset="-122"/>
                        <a:ea typeface="仿宋" panose="02010609060101010101" charset="-122"/>
                      </a:endParaRPr>
                    </a:p>
                  </a:txBody>
                  <a:tcPr marL="76200" marR="76200" marT="38100" marB="1905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ctr">
                        <a:lnSpc>
                          <a:spcPct val="120000"/>
                        </a:lnSpc>
                        <a:spcBef>
                          <a:spcPts val="600"/>
                        </a:spcBef>
                        <a:spcAft>
                          <a:spcPts val="600"/>
                        </a:spcAft>
                      </a:pPr>
                      <a:r>
                        <a:rPr lang="zh-CN" sz="1400" b="1">
                          <a:latin typeface="仿宋" panose="02010609060101010101" charset="-122"/>
                          <a:ea typeface="仿宋" panose="02010609060101010101" charset="-122"/>
                        </a:rPr>
                        <a:t>公布时间</a:t>
                      </a:r>
                      <a:endParaRPr lang="zh-CN" sz="1400" b="1">
                        <a:latin typeface="仿宋" panose="02010609060101010101" charset="-122"/>
                        <a:ea typeface="仿宋" panose="02010609060101010101" charset="-122"/>
                      </a:endParaRPr>
                    </a:p>
                  </a:txBody>
                  <a:tcPr marL="76200" marR="76200" marT="38100" marB="1905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ctr">
                        <a:lnSpc>
                          <a:spcPct val="120000"/>
                        </a:lnSpc>
                        <a:spcBef>
                          <a:spcPts val="600"/>
                        </a:spcBef>
                        <a:spcAft>
                          <a:spcPts val="600"/>
                        </a:spcAft>
                      </a:pPr>
                      <a:r>
                        <a:rPr lang="zh-CN" sz="1400" b="1">
                          <a:latin typeface="仿宋" panose="02010609060101010101" charset="-122"/>
                          <a:ea typeface="仿宋" panose="02010609060101010101" charset="-122"/>
                        </a:rPr>
                        <a:t>施行时间</a:t>
                      </a:r>
                      <a:endParaRPr lang="zh-CN" sz="1400" b="1">
                        <a:latin typeface="仿宋" panose="02010609060101010101" charset="-122"/>
                        <a:ea typeface="仿宋" panose="02010609060101010101" charset="-122"/>
                      </a:endParaRPr>
                    </a:p>
                  </a:txBody>
                  <a:tcPr marL="76200" marR="76200" marT="38100" marB="1905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502285">
                <a:tc rowSpan="3">
                  <a:txBody>
                    <a:bodyPr/>
                    <a:p>
                      <a:pPr marL="0" indent="0" algn="ctr">
                        <a:lnSpc>
                          <a:spcPct val="120000"/>
                        </a:lnSpc>
                        <a:spcBef>
                          <a:spcPts val="600"/>
                        </a:spcBef>
                        <a:spcAft>
                          <a:spcPts val="600"/>
                        </a:spcAft>
                      </a:pPr>
                      <a:r>
                        <a:rPr lang="zh-CN" sz="1400" b="1">
                          <a:latin typeface="仿宋" panose="02010609060101010101" charset="-122"/>
                          <a:ea typeface="仿宋" panose="02010609060101010101" charset="-122"/>
                        </a:rPr>
                        <a:t>国资监管</a:t>
                      </a:r>
                      <a:endParaRPr lang="zh-CN" sz="1400" b="1">
                        <a:latin typeface="仿宋" panose="02010609060101010101" charset="-122"/>
                        <a:ea typeface="仿宋" panose="02010609060101010101" charset="-122"/>
                      </a:endParaRPr>
                    </a:p>
                  </a:txBody>
                  <a:tcPr marL="76200" marR="76200" marT="38100" marB="1905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ctr">
                        <a:lnSpc>
                          <a:spcPct val="120000"/>
                        </a:lnSpc>
                        <a:spcBef>
                          <a:spcPts val="600"/>
                        </a:spcBef>
                        <a:spcAft>
                          <a:spcPts val="600"/>
                        </a:spcAft>
                      </a:pPr>
                      <a:r>
                        <a:rPr lang="zh-CN" sz="1200">
                          <a:latin typeface="仿宋" panose="02010609060101010101" charset="-122"/>
                          <a:ea typeface="仿宋" panose="02010609060101010101" charset="-122"/>
                        </a:rPr>
                        <a:t>《中央企业违规经营投资责任追究实施办法》</a:t>
                      </a:r>
                      <a:endParaRPr lang="zh-CN" sz="1200">
                        <a:latin typeface="仿宋" panose="02010609060101010101" charset="-122"/>
                        <a:ea typeface="仿宋" panose="02010609060101010101" charset="-122"/>
                      </a:endParaRPr>
                    </a:p>
                  </a:txBody>
                  <a:tcPr marL="76200" marR="76200" marT="38100" marB="1905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ctr">
                        <a:lnSpc>
                          <a:spcPct val="120000"/>
                        </a:lnSpc>
                        <a:spcBef>
                          <a:spcPts val="600"/>
                        </a:spcBef>
                        <a:spcAft>
                          <a:spcPts val="600"/>
                        </a:spcAft>
                      </a:pPr>
                      <a:r>
                        <a:rPr lang="zh-CN" sz="1200">
                          <a:latin typeface="仿宋" panose="02010609060101010101" charset="-122"/>
                          <a:ea typeface="仿宋" panose="02010609060101010101" charset="-122"/>
                        </a:rPr>
                        <a:t>部门规章</a:t>
                      </a:r>
                      <a:endParaRPr lang="zh-CN" sz="1200">
                        <a:latin typeface="仿宋" panose="02010609060101010101" charset="-122"/>
                        <a:ea typeface="仿宋" panose="02010609060101010101" charset="-122"/>
                      </a:endParaRPr>
                    </a:p>
                  </a:txBody>
                  <a:tcPr marL="76200" marR="76200" marT="38100" marB="1905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ctr">
                        <a:lnSpc>
                          <a:spcPct val="120000"/>
                        </a:lnSpc>
                        <a:spcBef>
                          <a:spcPts val="600"/>
                        </a:spcBef>
                        <a:spcAft>
                          <a:spcPts val="600"/>
                        </a:spcAft>
                      </a:pPr>
                      <a:r>
                        <a:rPr lang="zh-CN" sz="1200">
                          <a:latin typeface="仿宋" panose="02010609060101010101" charset="-122"/>
                          <a:ea typeface="仿宋" panose="02010609060101010101" charset="-122"/>
                        </a:rPr>
                        <a:t>全国</a:t>
                      </a:r>
                      <a:endParaRPr lang="zh-CN" sz="1200">
                        <a:latin typeface="仿宋" panose="02010609060101010101" charset="-122"/>
                        <a:ea typeface="仿宋" panose="02010609060101010101" charset="-122"/>
                      </a:endParaRPr>
                    </a:p>
                  </a:txBody>
                  <a:tcPr marL="76200" marR="76200" marT="38100" marB="1905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ctr">
                        <a:lnSpc>
                          <a:spcPct val="120000"/>
                        </a:lnSpc>
                        <a:spcBef>
                          <a:spcPts val="600"/>
                        </a:spcBef>
                        <a:spcAft>
                          <a:spcPts val="600"/>
                        </a:spcAft>
                      </a:pPr>
                      <a:r>
                        <a:rPr lang="zh-CN" sz="1200">
                          <a:latin typeface="仿宋" panose="02010609060101010101" charset="-122"/>
                          <a:ea typeface="仿宋" panose="02010609060101010101" charset="-122"/>
                        </a:rPr>
                        <a:t>国资委令第</a:t>
                      </a:r>
                      <a:r>
                        <a:rPr lang="zh-CN" altLang="en-US" sz="1200">
                          <a:latin typeface="仿宋" panose="02010609060101010101" charset="-122"/>
                          <a:ea typeface="仿宋" panose="02010609060101010101" charset="-122"/>
                        </a:rPr>
                        <a:t> </a:t>
                      </a:r>
                      <a:r>
                        <a:rPr lang="en-US" altLang="zh-CN" sz="1200">
                          <a:latin typeface="仿宋" panose="02010609060101010101" charset="-122"/>
                          <a:ea typeface="仿宋" panose="02010609060101010101" charset="-122"/>
                        </a:rPr>
                        <a:t>46 </a:t>
                      </a:r>
                      <a:r>
                        <a:rPr lang="zh-CN" altLang="en-US" sz="1200">
                          <a:latin typeface="仿宋" panose="02010609060101010101" charset="-122"/>
                          <a:ea typeface="仿宋" panose="02010609060101010101" charset="-122"/>
                        </a:rPr>
                        <a:t>号</a:t>
                      </a:r>
                      <a:endParaRPr lang="zh-CN" altLang="en-US" sz="1200">
                        <a:latin typeface="仿宋" panose="02010609060101010101" charset="-122"/>
                        <a:ea typeface="仿宋" panose="02010609060101010101" charset="-122"/>
                      </a:endParaRPr>
                    </a:p>
                  </a:txBody>
                  <a:tcPr marL="76200" marR="76200" marT="38100" marB="1905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ctr">
                        <a:lnSpc>
                          <a:spcPct val="120000"/>
                        </a:lnSpc>
                        <a:spcBef>
                          <a:spcPts val="600"/>
                        </a:spcBef>
                        <a:spcAft>
                          <a:spcPts val="600"/>
                        </a:spcAft>
                      </a:pPr>
                      <a:r>
                        <a:rPr lang="en-US" altLang="zh-CN" sz="1200">
                          <a:latin typeface="仿宋" panose="02010609060101010101" charset="-122"/>
                          <a:ea typeface="仿宋" panose="02010609060101010101" charset="-122"/>
                        </a:rPr>
                        <a:t>2025.11.28</a:t>
                      </a:r>
                      <a:endParaRPr lang="en-US" altLang="zh-CN" sz="1200">
                        <a:latin typeface="仿宋" panose="02010609060101010101" charset="-122"/>
                        <a:ea typeface="仿宋" panose="02010609060101010101" charset="-122"/>
                      </a:endParaRPr>
                    </a:p>
                  </a:txBody>
                  <a:tcPr marL="76200" marR="76200" marT="38100" marB="1905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ctr">
                        <a:lnSpc>
                          <a:spcPct val="120000"/>
                        </a:lnSpc>
                        <a:spcBef>
                          <a:spcPts val="600"/>
                        </a:spcBef>
                        <a:spcAft>
                          <a:spcPts val="600"/>
                        </a:spcAft>
                      </a:pPr>
                      <a:r>
                        <a:rPr lang="en-US" altLang="zh-CN" sz="1200">
                          <a:latin typeface="仿宋" panose="02010609060101010101" charset="-122"/>
                          <a:ea typeface="仿宋" panose="02010609060101010101" charset="-122"/>
                        </a:rPr>
                        <a:t>2026.01.01</a:t>
                      </a:r>
                      <a:endParaRPr lang="en-US" altLang="zh-CN" sz="1200">
                        <a:latin typeface="仿宋" panose="02010609060101010101" charset="-122"/>
                        <a:ea typeface="仿宋" panose="02010609060101010101" charset="-122"/>
                      </a:endParaRPr>
                    </a:p>
                  </a:txBody>
                  <a:tcPr marL="76200" marR="76200" marT="38100" marB="1905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723265">
                <a:tc vMerge="1">
                  <a:tcPr>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tcPr>
                </a:tc>
                <a:tc>
                  <a:txBody>
                    <a:bodyPr/>
                    <a:p>
                      <a:pPr marL="0" indent="0" algn="ctr">
                        <a:lnSpc>
                          <a:spcPct val="120000"/>
                        </a:lnSpc>
                        <a:spcBef>
                          <a:spcPts val="600"/>
                        </a:spcBef>
                        <a:spcAft>
                          <a:spcPts val="600"/>
                        </a:spcAft>
                      </a:pPr>
                      <a:r>
                        <a:rPr lang="zh-CN" sz="1200">
                          <a:latin typeface="仿宋" panose="02010609060101010101" charset="-122"/>
                          <a:ea typeface="仿宋" panose="02010609060101010101" charset="-122"/>
                        </a:rPr>
                        <a:t>《国有企业领导人员廉洁从业规定》</a:t>
                      </a:r>
                      <a:endParaRPr lang="zh-CN" sz="1200">
                        <a:latin typeface="仿宋" panose="02010609060101010101" charset="-122"/>
                        <a:ea typeface="仿宋" panose="02010609060101010101" charset="-122"/>
                      </a:endParaRPr>
                    </a:p>
                  </a:txBody>
                  <a:tcPr marL="76200" marR="76200" marT="38100" marB="1905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ctr">
                        <a:lnSpc>
                          <a:spcPct val="120000"/>
                        </a:lnSpc>
                        <a:spcBef>
                          <a:spcPts val="600"/>
                        </a:spcBef>
                        <a:spcAft>
                          <a:spcPts val="600"/>
                        </a:spcAft>
                      </a:pPr>
                      <a:r>
                        <a:rPr lang="zh-CN" sz="1200">
                          <a:latin typeface="仿宋" panose="02010609060101010101" charset="-122"/>
                          <a:ea typeface="仿宋" panose="02010609060101010101" charset="-122"/>
                        </a:rPr>
                        <a:t>党内法规、国务院规范性文件</a:t>
                      </a:r>
                      <a:endParaRPr lang="zh-CN" sz="1200">
                        <a:latin typeface="仿宋" panose="02010609060101010101" charset="-122"/>
                        <a:ea typeface="仿宋" panose="02010609060101010101" charset="-122"/>
                      </a:endParaRPr>
                    </a:p>
                  </a:txBody>
                  <a:tcPr marL="76200" marR="76200" marT="38100" marB="1905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ctr">
                        <a:lnSpc>
                          <a:spcPct val="120000"/>
                        </a:lnSpc>
                        <a:spcBef>
                          <a:spcPts val="600"/>
                        </a:spcBef>
                        <a:spcAft>
                          <a:spcPts val="600"/>
                        </a:spcAft>
                      </a:pPr>
                      <a:r>
                        <a:rPr lang="zh-CN" sz="1200">
                          <a:latin typeface="仿宋" panose="02010609060101010101" charset="-122"/>
                          <a:ea typeface="仿宋" panose="02010609060101010101" charset="-122"/>
                        </a:rPr>
                        <a:t>全国</a:t>
                      </a:r>
                      <a:endParaRPr lang="zh-CN" sz="1200">
                        <a:latin typeface="仿宋" panose="02010609060101010101" charset="-122"/>
                        <a:ea typeface="仿宋" panose="02010609060101010101" charset="-122"/>
                      </a:endParaRPr>
                    </a:p>
                  </a:txBody>
                  <a:tcPr marL="76200" marR="76200" marT="38100" marB="1905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ctr">
                        <a:lnSpc>
                          <a:spcPct val="120000"/>
                        </a:lnSpc>
                        <a:spcBef>
                          <a:spcPts val="600"/>
                        </a:spcBef>
                        <a:spcAft>
                          <a:spcPts val="600"/>
                        </a:spcAft>
                      </a:pPr>
                      <a:r>
                        <a:rPr lang="en-US" altLang="zh-CN" sz="1200">
                          <a:latin typeface="仿宋" panose="02010609060101010101" charset="-122"/>
                          <a:ea typeface="仿宋" panose="02010609060101010101" charset="-122"/>
                        </a:rPr>
                        <a:t>/</a:t>
                      </a:r>
                      <a:endParaRPr lang="en-US" altLang="zh-CN" sz="1200">
                        <a:latin typeface="仿宋" panose="02010609060101010101" charset="-122"/>
                        <a:ea typeface="仿宋" panose="02010609060101010101" charset="-122"/>
                      </a:endParaRPr>
                    </a:p>
                  </a:txBody>
                  <a:tcPr marL="76200" marR="76200" marT="38100" marB="1905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ctr">
                        <a:lnSpc>
                          <a:spcPct val="120000"/>
                        </a:lnSpc>
                        <a:spcBef>
                          <a:spcPts val="600"/>
                        </a:spcBef>
                        <a:spcAft>
                          <a:spcPts val="600"/>
                        </a:spcAft>
                      </a:pPr>
                      <a:r>
                        <a:rPr lang="en-US" altLang="zh-CN" sz="1200">
                          <a:latin typeface="仿宋" panose="02010609060101010101" charset="-122"/>
                          <a:ea typeface="仿宋" panose="02010609060101010101" charset="-122"/>
                        </a:rPr>
                        <a:t>2026.02.28</a:t>
                      </a:r>
                      <a:endParaRPr lang="en-US" altLang="zh-CN" sz="1200">
                        <a:latin typeface="仿宋" panose="02010609060101010101" charset="-122"/>
                        <a:ea typeface="仿宋" panose="02010609060101010101" charset="-122"/>
                      </a:endParaRPr>
                    </a:p>
                  </a:txBody>
                  <a:tcPr marL="76200" marR="76200" marT="38100" marB="1905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ctr">
                        <a:lnSpc>
                          <a:spcPct val="120000"/>
                        </a:lnSpc>
                        <a:spcBef>
                          <a:spcPts val="600"/>
                        </a:spcBef>
                        <a:spcAft>
                          <a:spcPts val="600"/>
                        </a:spcAft>
                      </a:pPr>
                      <a:r>
                        <a:rPr lang="en-US" altLang="zh-CN" sz="1200">
                          <a:latin typeface="仿宋" panose="02010609060101010101" charset="-122"/>
                          <a:ea typeface="仿宋" panose="02010609060101010101" charset="-122"/>
                        </a:rPr>
                        <a:t>2026.02.28</a:t>
                      </a:r>
                      <a:endParaRPr lang="en-US" altLang="zh-CN" sz="1200">
                        <a:latin typeface="仿宋" panose="02010609060101010101" charset="-122"/>
                        <a:ea typeface="仿宋" panose="02010609060101010101" charset="-122"/>
                      </a:endParaRPr>
                    </a:p>
                  </a:txBody>
                  <a:tcPr marL="76200" marR="76200" marT="38100" marB="1905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943610">
                <a:tc vMerge="1">
                  <a:tcPr>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B w="6350" cap="flat" cmpd="sng">
                      <a:solidFill>
                        <a:srgbClr val="000008"/>
                      </a:solidFill>
                      <a:prstDash val="solid"/>
                      <a:headEnd type="none" w="med" len="med"/>
                      <a:tailEnd type="none" w="med" len="med"/>
                    </a:lnB>
                  </a:tcPr>
                </a:tc>
                <a:tc>
                  <a:txBody>
                    <a:bodyPr/>
                    <a:p>
                      <a:pPr marL="0" indent="0" algn="ctr">
                        <a:lnSpc>
                          <a:spcPct val="120000"/>
                        </a:lnSpc>
                        <a:spcBef>
                          <a:spcPts val="600"/>
                        </a:spcBef>
                        <a:spcAft>
                          <a:spcPts val="600"/>
                        </a:spcAft>
                      </a:pPr>
                      <a:r>
                        <a:rPr lang="zh-CN" sz="1200">
                          <a:latin typeface="仿宋" panose="02010609060101010101" charset="-122"/>
                          <a:ea typeface="仿宋" panose="02010609060101010101" charset="-122"/>
                        </a:rPr>
                        <a:t>《四川省内部审计条例》</a:t>
                      </a:r>
                      <a:endParaRPr lang="zh-CN" sz="1200">
                        <a:latin typeface="仿宋" panose="02010609060101010101" charset="-122"/>
                        <a:ea typeface="仿宋" panose="02010609060101010101" charset="-122"/>
                      </a:endParaRPr>
                    </a:p>
                  </a:txBody>
                  <a:tcPr marL="76200" marR="76200" marT="38100" marB="1905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ctr">
                        <a:lnSpc>
                          <a:spcPct val="120000"/>
                        </a:lnSpc>
                        <a:spcBef>
                          <a:spcPts val="600"/>
                        </a:spcBef>
                        <a:spcAft>
                          <a:spcPts val="600"/>
                        </a:spcAft>
                      </a:pPr>
                      <a:r>
                        <a:rPr lang="zh-CN" sz="1200">
                          <a:latin typeface="仿宋" panose="02010609060101010101" charset="-122"/>
                          <a:ea typeface="仿宋" panose="02010609060101010101" charset="-122"/>
                        </a:rPr>
                        <a:t>地方性法规</a:t>
                      </a:r>
                      <a:endParaRPr lang="zh-CN" sz="1200">
                        <a:latin typeface="仿宋" panose="02010609060101010101" charset="-122"/>
                        <a:ea typeface="仿宋" panose="02010609060101010101" charset="-122"/>
                      </a:endParaRPr>
                    </a:p>
                  </a:txBody>
                  <a:tcPr marL="76200" marR="76200" marT="38100" marB="1905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ctr">
                        <a:lnSpc>
                          <a:spcPct val="120000"/>
                        </a:lnSpc>
                        <a:spcBef>
                          <a:spcPts val="600"/>
                        </a:spcBef>
                        <a:spcAft>
                          <a:spcPts val="600"/>
                        </a:spcAft>
                      </a:pPr>
                      <a:r>
                        <a:rPr lang="zh-CN" sz="1200">
                          <a:latin typeface="仿宋" panose="02010609060101010101" charset="-122"/>
                          <a:ea typeface="仿宋" panose="02010609060101010101" charset="-122"/>
                        </a:rPr>
                        <a:t>四川</a:t>
                      </a:r>
                      <a:endParaRPr lang="zh-CN" sz="1200">
                        <a:latin typeface="仿宋" panose="02010609060101010101" charset="-122"/>
                        <a:ea typeface="仿宋" panose="02010609060101010101" charset="-122"/>
                      </a:endParaRPr>
                    </a:p>
                  </a:txBody>
                  <a:tcPr marL="76200" marR="76200" marT="38100" marB="1905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ctr">
                        <a:lnSpc>
                          <a:spcPct val="120000"/>
                        </a:lnSpc>
                        <a:spcBef>
                          <a:spcPts val="600"/>
                        </a:spcBef>
                        <a:spcAft>
                          <a:spcPts val="600"/>
                        </a:spcAft>
                      </a:pPr>
                      <a:r>
                        <a:rPr lang="zh-CN" sz="1200">
                          <a:latin typeface="仿宋" panose="02010609060101010101" charset="-122"/>
                          <a:ea typeface="仿宋" panose="02010609060101010101" charset="-122"/>
                        </a:rPr>
                        <a:t>四川省第十四届人民代表大会常务委员会公告第</a:t>
                      </a:r>
                      <a:r>
                        <a:rPr lang="en-US" altLang="zh-CN" sz="1200">
                          <a:latin typeface="仿宋" panose="02010609060101010101" charset="-122"/>
                          <a:ea typeface="仿宋" panose="02010609060101010101" charset="-122"/>
                        </a:rPr>
                        <a:t>81</a:t>
                      </a:r>
                      <a:r>
                        <a:rPr lang="zh-CN" altLang="en-US" sz="1200">
                          <a:latin typeface="仿宋" panose="02010609060101010101" charset="-122"/>
                          <a:ea typeface="仿宋" panose="02010609060101010101" charset="-122"/>
                        </a:rPr>
                        <a:t>号</a:t>
                      </a:r>
                      <a:endParaRPr lang="zh-CN" altLang="en-US" sz="1200">
                        <a:latin typeface="仿宋" panose="02010609060101010101" charset="-122"/>
                        <a:ea typeface="仿宋" panose="02010609060101010101" charset="-122"/>
                      </a:endParaRPr>
                    </a:p>
                  </a:txBody>
                  <a:tcPr marL="76200" marR="76200" marT="38100" marB="1905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ctr">
                        <a:lnSpc>
                          <a:spcPct val="120000"/>
                        </a:lnSpc>
                        <a:spcBef>
                          <a:spcPts val="600"/>
                        </a:spcBef>
                        <a:spcAft>
                          <a:spcPts val="600"/>
                        </a:spcAft>
                      </a:pPr>
                      <a:r>
                        <a:rPr lang="en-US" altLang="zh-CN" sz="1200">
                          <a:latin typeface="仿宋" panose="02010609060101010101" charset="-122"/>
                          <a:ea typeface="仿宋" panose="02010609060101010101" charset="-122"/>
                        </a:rPr>
                        <a:t>2025.09.30</a:t>
                      </a:r>
                      <a:endParaRPr lang="en-US" altLang="zh-CN" sz="1200">
                        <a:latin typeface="仿宋" panose="02010609060101010101" charset="-122"/>
                        <a:ea typeface="仿宋" panose="02010609060101010101" charset="-122"/>
                      </a:endParaRPr>
                    </a:p>
                  </a:txBody>
                  <a:tcPr marL="76200" marR="76200" marT="38100" marB="1905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ctr">
                        <a:lnSpc>
                          <a:spcPct val="120000"/>
                        </a:lnSpc>
                        <a:spcBef>
                          <a:spcPts val="600"/>
                        </a:spcBef>
                        <a:spcAft>
                          <a:spcPts val="600"/>
                        </a:spcAft>
                      </a:pPr>
                      <a:r>
                        <a:rPr lang="en-US" altLang="zh-CN" sz="1200">
                          <a:latin typeface="仿宋" panose="02010609060101010101" charset="-122"/>
                          <a:ea typeface="仿宋" panose="02010609060101010101" charset="-122"/>
                        </a:rPr>
                        <a:t>2026.01.01</a:t>
                      </a:r>
                      <a:endParaRPr lang="en-US" altLang="zh-CN" sz="1200">
                        <a:latin typeface="仿宋" panose="02010609060101010101" charset="-122"/>
                        <a:ea typeface="仿宋" panose="02010609060101010101" charset="-122"/>
                      </a:endParaRPr>
                    </a:p>
                  </a:txBody>
                  <a:tcPr marL="76200" marR="76200" marT="38100" marB="1905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502920">
                <a:tc rowSpan="3">
                  <a:txBody>
                    <a:bodyPr/>
                    <a:p>
                      <a:pPr marL="0" indent="0" algn="ctr">
                        <a:lnSpc>
                          <a:spcPct val="120000"/>
                        </a:lnSpc>
                        <a:spcBef>
                          <a:spcPts val="600"/>
                        </a:spcBef>
                        <a:spcAft>
                          <a:spcPts val="600"/>
                        </a:spcAft>
                      </a:pPr>
                      <a:r>
                        <a:rPr lang="zh-CN" sz="1400" b="1">
                          <a:latin typeface="仿宋" panose="02010609060101010101" charset="-122"/>
                          <a:ea typeface="仿宋" panose="02010609060101010101" charset="-122"/>
                        </a:rPr>
                        <a:t>生态环保</a:t>
                      </a:r>
                      <a:endParaRPr lang="zh-CN" sz="1400" b="1">
                        <a:latin typeface="仿宋" panose="02010609060101010101" charset="-122"/>
                        <a:ea typeface="仿宋" panose="02010609060101010101" charset="-122"/>
                      </a:endParaRPr>
                    </a:p>
                  </a:txBody>
                  <a:tcPr marL="76200" marR="76200" marT="38100" marB="1905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ctr">
                        <a:lnSpc>
                          <a:spcPct val="120000"/>
                        </a:lnSpc>
                        <a:spcBef>
                          <a:spcPts val="600"/>
                        </a:spcBef>
                        <a:spcAft>
                          <a:spcPts val="600"/>
                        </a:spcAft>
                      </a:pPr>
                      <a:r>
                        <a:rPr lang="zh-CN" sz="1200">
                          <a:latin typeface="仿宋" panose="02010609060101010101" charset="-122"/>
                          <a:ea typeface="仿宋" panose="02010609060101010101" charset="-122"/>
                        </a:rPr>
                        <a:t>《生态环境监测条例》</a:t>
                      </a:r>
                      <a:endParaRPr lang="zh-CN" sz="1200">
                        <a:latin typeface="仿宋" panose="02010609060101010101" charset="-122"/>
                        <a:ea typeface="仿宋" panose="02010609060101010101" charset="-122"/>
                      </a:endParaRPr>
                    </a:p>
                  </a:txBody>
                  <a:tcPr marL="76200" marR="76200" marT="38100" marB="1905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ctr">
                        <a:lnSpc>
                          <a:spcPct val="120000"/>
                        </a:lnSpc>
                        <a:spcBef>
                          <a:spcPts val="600"/>
                        </a:spcBef>
                        <a:spcAft>
                          <a:spcPts val="600"/>
                        </a:spcAft>
                      </a:pPr>
                      <a:r>
                        <a:rPr lang="zh-CN" sz="1200">
                          <a:latin typeface="仿宋" panose="02010609060101010101" charset="-122"/>
                          <a:ea typeface="仿宋" panose="02010609060101010101" charset="-122"/>
                        </a:rPr>
                        <a:t>行政法规</a:t>
                      </a:r>
                      <a:endParaRPr lang="zh-CN" sz="1200">
                        <a:latin typeface="仿宋" panose="02010609060101010101" charset="-122"/>
                        <a:ea typeface="仿宋" panose="02010609060101010101" charset="-122"/>
                      </a:endParaRPr>
                    </a:p>
                  </a:txBody>
                  <a:tcPr marL="76200" marR="76200" marT="38100" marB="1905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ctr">
                        <a:lnSpc>
                          <a:spcPct val="120000"/>
                        </a:lnSpc>
                        <a:spcBef>
                          <a:spcPts val="600"/>
                        </a:spcBef>
                        <a:spcAft>
                          <a:spcPts val="600"/>
                        </a:spcAft>
                      </a:pPr>
                      <a:r>
                        <a:rPr lang="zh-CN" sz="1200">
                          <a:latin typeface="仿宋" panose="02010609060101010101" charset="-122"/>
                          <a:ea typeface="仿宋" panose="02010609060101010101" charset="-122"/>
                        </a:rPr>
                        <a:t>全国</a:t>
                      </a:r>
                      <a:endParaRPr lang="zh-CN" sz="1200">
                        <a:latin typeface="仿宋" panose="02010609060101010101" charset="-122"/>
                        <a:ea typeface="仿宋" panose="02010609060101010101" charset="-122"/>
                      </a:endParaRPr>
                    </a:p>
                  </a:txBody>
                  <a:tcPr marL="76200" marR="76200" marT="38100" marB="1905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ctr">
                        <a:lnSpc>
                          <a:spcPct val="120000"/>
                        </a:lnSpc>
                        <a:spcBef>
                          <a:spcPts val="600"/>
                        </a:spcBef>
                        <a:spcAft>
                          <a:spcPts val="600"/>
                        </a:spcAft>
                      </a:pPr>
                      <a:r>
                        <a:rPr lang="zh-CN" sz="1200">
                          <a:latin typeface="仿宋" panose="02010609060101010101" charset="-122"/>
                          <a:ea typeface="仿宋" panose="02010609060101010101" charset="-122"/>
                        </a:rPr>
                        <a:t>国务院令第八百二十号</a:t>
                      </a:r>
                      <a:endParaRPr lang="zh-CN" sz="1200">
                        <a:latin typeface="仿宋" panose="02010609060101010101" charset="-122"/>
                        <a:ea typeface="仿宋" panose="02010609060101010101" charset="-122"/>
                      </a:endParaRPr>
                    </a:p>
                  </a:txBody>
                  <a:tcPr marL="76200" marR="76200" marT="38100" marB="1905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ctr">
                        <a:lnSpc>
                          <a:spcPct val="120000"/>
                        </a:lnSpc>
                        <a:spcBef>
                          <a:spcPts val="600"/>
                        </a:spcBef>
                        <a:spcAft>
                          <a:spcPts val="600"/>
                        </a:spcAft>
                      </a:pPr>
                      <a:r>
                        <a:rPr lang="en-US" altLang="zh-CN" sz="1200">
                          <a:latin typeface="仿宋" panose="02010609060101010101" charset="-122"/>
                          <a:ea typeface="仿宋" panose="02010609060101010101" charset="-122"/>
                        </a:rPr>
                        <a:t>2025.10.31</a:t>
                      </a:r>
                      <a:endParaRPr lang="en-US" altLang="zh-CN" sz="1200">
                        <a:latin typeface="仿宋" panose="02010609060101010101" charset="-122"/>
                        <a:ea typeface="仿宋" panose="02010609060101010101" charset="-122"/>
                      </a:endParaRPr>
                    </a:p>
                  </a:txBody>
                  <a:tcPr marL="76200" marR="76200" marT="38100" marB="1905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ctr">
                        <a:lnSpc>
                          <a:spcPct val="120000"/>
                        </a:lnSpc>
                        <a:spcBef>
                          <a:spcPts val="600"/>
                        </a:spcBef>
                        <a:spcAft>
                          <a:spcPts val="600"/>
                        </a:spcAft>
                      </a:pPr>
                      <a:r>
                        <a:rPr lang="en-US" altLang="zh-CN" sz="1200">
                          <a:latin typeface="仿宋" panose="02010609060101010101" charset="-122"/>
                          <a:ea typeface="仿宋" panose="02010609060101010101" charset="-122"/>
                        </a:rPr>
                        <a:t>2026.01.01</a:t>
                      </a:r>
                      <a:endParaRPr lang="en-US" altLang="zh-CN" sz="1200">
                        <a:latin typeface="仿宋" panose="02010609060101010101" charset="-122"/>
                        <a:ea typeface="仿宋" panose="02010609060101010101" charset="-122"/>
                      </a:endParaRPr>
                    </a:p>
                  </a:txBody>
                  <a:tcPr marL="76200" marR="76200" marT="38100" marB="1905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494030">
                <a:tc vMerge="1">
                  <a:tcPr>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tcPr>
                </a:tc>
                <a:tc>
                  <a:txBody>
                    <a:bodyPr/>
                    <a:p>
                      <a:pPr marL="0" indent="0" algn="ctr">
                        <a:lnSpc>
                          <a:spcPct val="120000"/>
                        </a:lnSpc>
                        <a:spcBef>
                          <a:spcPts val="600"/>
                        </a:spcBef>
                        <a:spcAft>
                          <a:spcPts val="600"/>
                        </a:spcAft>
                      </a:pPr>
                      <a:r>
                        <a:rPr lang="zh-CN" sz="1200">
                          <a:latin typeface="仿宋" panose="02010609060101010101" charset="-122"/>
                          <a:ea typeface="仿宋" panose="02010609060101010101" charset="-122"/>
                          <a:sym typeface="+mn-ea"/>
                        </a:rPr>
                        <a:t>《最高人民法院</a:t>
                      </a:r>
                      <a:r>
                        <a:rPr lang="zh-CN" altLang="en-US" sz="1200">
                          <a:latin typeface="仿宋" panose="02010609060101010101" charset="-122"/>
                          <a:ea typeface="仿宋" panose="02010609060101010101" charset="-122"/>
                          <a:sym typeface="+mn-ea"/>
                        </a:rPr>
                        <a:t> </a:t>
                      </a:r>
                      <a:r>
                        <a:rPr lang="zh-CN" sz="1200">
                          <a:latin typeface="仿宋" panose="02010609060101010101" charset="-122"/>
                          <a:ea typeface="仿宋" panose="02010609060101010101" charset="-122"/>
                          <a:sym typeface="+mn-ea"/>
                        </a:rPr>
                        <a:t>最高人民检察院关于办理环境污染刑事案件适用法律若干问题的解释（</a:t>
                      </a:r>
                      <a:r>
                        <a:rPr lang="en-US" altLang="zh-CN" sz="1200">
                          <a:latin typeface="仿宋" panose="02010609060101010101" charset="-122"/>
                          <a:ea typeface="仿宋" panose="02010609060101010101" charset="-122"/>
                          <a:sym typeface="+mn-ea"/>
                        </a:rPr>
                        <a:t>2026</a:t>
                      </a:r>
                      <a:r>
                        <a:rPr lang="zh-CN" altLang="en-US" sz="1200">
                          <a:latin typeface="仿宋" panose="02010609060101010101" charset="-122"/>
                          <a:ea typeface="仿宋" panose="02010609060101010101" charset="-122"/>
                          <a:sym typeface="+mn-ea"/>
                        </a:rPr>
                        <a:t>修正）</a:t>
                      </a:r>
                      <a:r>
                        <a:rPr lang="en-US" altLang="zh-CN" sz="1200">
                          <a:latin typeface="仿宋" panose="02010609060101010101" charset="-122"/>
                          <a:ea typeface="仿宋" panose="02010609060101010101" charset="-122"/>
                          <a:sym typeface="+mn-ea"/>
                        </a:rPr>
                        <a:t>》</a:t>
                      </a:r>
                      <a:endParaRPr lang="zh-CN" sz="1200">
                        <a:latin typeface="仿宋" panose="02010609060101010101" charset="-122"/>
                        <a:ea typeface="仿宋" panose="02010609060101010101" charset="-122"/>
                        <a:sym typeface="+mn-ea"/>
                      </a:endParaRPr>
                    </a:p>
                  </a:txBody>
                  <a:tcPr marL="76200" marR="76200" marT="38100" marB="1905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ctr">
                        <a:lnSpc>
                          <a:spcPct val="120000"/>
                        </a:lnSpc>
                        <a:spcBef>
                          <a:spcPts val="600"/>
                        </a:spcBef>
                        <a:spcAft>
                          <a:spcPts val="600"/>
                        </a:spcAft>
                      </a:pPr>
                      <a:r>
                        <a:rPr lang="zh-CN" sz="1200">
                          <a:latin typeface="仿宋" panose="02010609060101010101" charset="-122"/>
                          <a:ea typeface="仿宋" panose="02010609060101010101" charset="-122"/>
                          <a:sym typeface="+mn-ea"/>
                        </a:rPr>
                        <a:t>司法解释</a:t>
                      </a:r>
                      <a:endParaRPr lang="zh-CN" sz="1200">
                        <a:latin typeface="仿宋" panose="02010609060101010101" charset="-122"/>
                        <a:ea typeface="仿宋" panose="02010609060101010101" charset="-122"/>
                        <a:sym typeface="+mn-ea"/>
                      </a:endParaRPr>
                    </a:p>
                  </a:txBody>
                  <a:tcPr marL="76200" marR="76200" marT="38100" marB="1905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ctr">
                        <a:lnSpc>
                          <a:spcPct val="120000"/>
                        </a:lnSpc>
                        <a:spcBef>
                          <a:spcPts val="600"/>
                        </a:spcBef>
                        <a:spcAft>
                          <a:spcPts val="600"/>
                        </a:spcAft>
                      </a:pPr>
                      <a:r>
                        <a:rPr lang="zh-CN" sz="1200">
                          <a:latin typeface="仿宋" panose="02010609060101010101" charset="-122"/>
                          <a:ea typeface="仿宋" panose="02010609060101010101" charset="-122"/>
                          <a:sym typeface="+mn-ea"/>
                        </a:rPr>
                        <a:t>全国</a:t>
                      </a:r>
                      <a:r>
                        <a:rPr lang="en-US" altLang="zh-CN" sz="1200">
                          <a:latin typeface="仿宋" panose="02010609060101010101" charset="-122"/>
                          <a:ea typeface="仿宋" panose="02010609060101010101" charset="-122"/>
                          <a:sym typeface="+mn-ea"/>
                        </a:rPr>
                        <a:t> </a:t>
                      </a:r>
                      <a:endParaRPr lang="en-US" altLang="zh-CN" sz="1200">
                        <a:latin typeface="仿宋" panose="02010609060101010101" charset="-122"/>
                        <a:ea typeface="仿宋" panose="02010609060101010101" charset="-122"/>
                        <a:sym typeface="+mn-ea"/>
                      </a:endParaRPr>
                    </a:p>
                  </a:txBody>
                  <a:tcPr marL="76200" marR="76200" marT="38100" marB="1905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ctr">
                        <a:lnSpc>
                          <a:spcPct val="120000"/>
                        </a:lnSpc>
                        <a:spcBef>
                          <a:spcPts val="600"/>
                        </a:spcBef>
                        <a:spcAft>
                          <a:spcPts val="600"/>
                        </a:spcAft>
                      </a:pPr>
                      <a:r>
                        <a:rPr lang="zh-CN" sz="1200">
                          <a:latin typeface="仿宋" panose="02010609060101010101" charset="-122"/>
                          <a:ea typeface="仿宋" panose="02010609060101010101" charset="-122"/>
                          <a:sym typeface="+mn-ea"/>
                        </a:rPr>
                        <a:t>法释〔</a:t>
                      </a:r>
                      <a:r>
                        <a:rPr lang="en-US" altLang="zh-CN" sz="1200">
                          <a:latin typeface="仿宋" panose="02010609060101010101" charset="-122"/>
                          <a:ea typeface="仿宋" panose="02010609060101010101" charset="-122"/>
                          <a:sym typeface="+mn-ea"/>
                        </a:rPr>
                        <a:t>2026</a:t>
                      </a:r>
                      <a:r>
                        <a:rPr lang="zh-CN" altLang="en-US" sz="1200">
                          <a:latin typeface="仿宋" panose="02010609060101010101" charset="-122"/>
                          <a:ea typeface="仿宋" panose="02010609060101010101" charset="-122"/>
                          <a:sym typeface="+mn-ea"/>
                        </a:rPr>
                        <a:t>〕</a:t>
                      </a:r>
                      <a:r>
                        <a:rPr lang="en-US" altLang="zh-CN" sz="1200">
                          <a:latin typeface="仿宋" panose="02010609060101010101" charset="-122"/>
                          <a:ea typeface="仿宋" panose="02010609060101010101" charset="-122"/>
                          <a:sym typeface="+mn-ea"/>
                        </a:rPr>
                        <a:t>4</a:t>
                      </a:r>
                      <a:r>
                        <a:rPr lang="zh-CN" altLang="en-US" sz="1200">
                          <a:latin typeface="仿宋" panose="02010609060101010101" charset="-122"/>
                          <a:ea typeface="仿宋" panose="02010609060101010101" charset="-122"/>
                          <a:sym typeface="+mn-ea"/>
                        </a:rPr>
                        <a:t>号</a:t>
                      </a:r>
                      <a:endParaRPr lang="zh-CN" altLang="en-US" sz="1200">
                        <a:latin typeface="仿宋" panose="02010609060101010101" charset="-122"/>
                        <a:ea typeface="仿宋" panose="02010609060101010101" charset="-122"/>
                        <a:sym typeface="+mn-ea"/>
                      </a:endParaRPr>
                    </a:p>
                  </a:txBody>
                  <a:tcPr marL="76200" marR="76200" marT="38100" marB="1905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ctr">
                        <a:lnSpc>
                          <a:spcPct val="120000"/>
                        </a:lnSpc>
                        <a:spcBef>
                          <a:spcPts val="600"/>
                        </a:spcBef>
                        <a:spcAft>
                          <a:spcPts val="600"/>
                        </a:spcAft>
                      </a:pPr>
                      <a:r>
                        <a:rPr lang="en-US" altLang="zh-CN" sz="1200">
                          <a:latin typeface="仿宋" panose="02010609060101010101" charset="-122"/>
                          <a:ea typeface="仿宋" panose="02010609060101010101" charset="-122"/>
                          <a:sym typeface="+mn-ea"/>
                        </a:rPr>
                        <a:t>2026.03.19</a:t>
                      </a:r>
                      <a:endParaRPr lang="en-US" altLang="zh-CN" sz="1200">
                        <a:latin typeface="仿宋" panose="02010609060101010101" charset="-122"/>
                        <a:ea typeface="仿宋" panose="02010609060101010101" charset="-122"/>
                        <a:sym typeface="+mn-ea"/>
                      </a:endParaRPr>
                    </a:p>
                  </a:txBody>
                  <a:tcPr marL="76200" marR="76200" marT="38100" marB="1905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ctr">
                        <a:lnSpc>
                          <a:spcPct val="120000"/>
                        </a:lnSpc>
                        <a:spcBef>
                          <a:spcPts val="600"/>
                        </a:spcBef>
                        <a:spcAft>
                          <a:spcPts val="600"/>
                        </a:spcAft>
                      </a:pPr>
                      <a:r>
                        <a:rPr lang="en-US" altLang="zh-CN" sz="1200">
                          <a:latin typeface="仿宋" panose="02010609060101010101" charset="-122"/>
                          <a:ea typeface="仿宋" panose="02010609060101010101" charset="-122"/>
                          <a:sym typeface="+mn-ea"/>
                        </a:rPr>
                        <a:t>2026.03.30</a:t>
                      </a:r>
                      <a:endParaRPr lang="en-US" altLang="zh-CN" sz="1200">
                        <a:latin typeface="仿宋" panose="02010609060101010101" charset="-122"/>
                        <a:ea typeface="仿宋" panose="02010609060101010101" charset="-122"/>
                        <a:sym typeface="+mn-ea"/>
                      </a:endParaRPr>
                    </a:p>
                  </a:txBody>
                  <a:tcPr marL="76200" marR="76200" marT="38100" marB="1905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1163955">
                <a:tc vMerge="1">
                  <a:tcPr>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B w="6350" cap="flat" cmpd="sng">
                      <a:solidFill>
                        <a:srgbClr val="000008"/>
                      </a:solidFill>
                      <a:prstDash val="solid"/>
                      <a:headEnd type="none" w="med" len="med"/>
                      <a:tailEnd type="none" w="med" len="med"/>
                    </a:lnB>
                  </a:tcPr>
                </a:tc>
                <a:tc>
                  <a:txBody>
                    <a:bodyPr/>
                    <a:p>
                      <a:pPr marL="0" indent="0" algn="ctr">
                        <a:lnSpc>
                          <a:spcPct val="120000"/>
                        </a:lnSpc>
                        <a:spcBef>
                          <a:spcPts val="600"/>
                        </a:spcBef>
                        <a:spcAft>
                          <a:spcPts val="600"/>
                        </a:spcAft>
                      </a:pPr>
                      <a:r>
                        <a:rPr lang="zh-CN" sz="1200">
                          <a:latin typeface="仿宋" panose="02010609060101010101" charset="-122"/>
                          <a:ea typeface="仿宋" panose="02010609060101010101" charset="-122"/>
                          <a:sym typeface="+mn-ea"/>
                        </a:rPr>
                        <a:t>《四川省饮用水水源保护区管理规定》</a:t>
                      </a:r>
                      <a:endParaRPr lang="zh-CN" altLang="zh-CN" sz="1200">
                        <a:latin typeface="仿宋" panose="02010609060101010101" charset="-122"/>
                        <a:ea typeface="仿宋" panose="02010609060101010101" charset="-122"/>
                        <a:sym typeface="+mn-ea"/>
                      </a:endParaRPr>
                    </a:p>
                  </a:txBody>
                  <a:tcPr marL="76200" marR="76200" marT="38100" marB="1905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ctr">
                        <a:lnSpc>
                          <a:spcPct val="120000"/>
                        </a:lnSpc>
                        <a:spcBef>
                          <a:spcPts val="600"/>
                        </a:spcBef>
                        <a:spcAft>
                          <a:spcPts val="600"/>
                        </a:spcAft>
                      </a:pPr>
                      <a:r>
                        <a:rPr lang="zh-CN" sz="1200">
                          <a:latin typeface="仿宋" panose="02010609060101010101" charset="-122"/>
                          <a:ea typeface="仿宋" panose="02010609060101010101" charset="-122"/>
                          <a:sym typeface="+mn-ea"/>
                        </a:rPr>
                        <a:t>地方规范性文件</a:t>
                      </a:r>
                      <a:endParaRPr lang="zh-CN" sz="1200">
                        <a:latin typeface="仿宋" panose="02010609060101010101" charset="-122"/>
                        <a:ea typeface="仿宋" panose="02010609060101010101" charset="-122"/>
                        <a:sym typeface="+mn-ea"/>
                      </a:endParaRPr>
                    </a:p>
                  </a:txBody>
                  <a:tcPr marL="76200" marR="76200" marT="38100" marB="1905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ctr">
                        <a:lnSpc>
                          <a:spcPct val="120000"/>
                        </a:lnSpc>
                        <a:spcBef>
                          <a:spcPts val="600"/>
                        </a:spcBef>
                        <a:spcAft>
                          <a:spcPts val="600"/>
                        </a:spcAft>
                      </a:pPr>
                      <a:r>
                        <a:rPr lang="zh-CN" sz="1200">
                          <a:latin typeface="仿宋" panose="02010609060101010101" charset="-122"/>
                          <a:ea typeface="仿宋" panose="02010609060101010101" charset="-122"/>
                          <a:sym typeface="+mn-ea"/>
                        </a:rPr>
                        <a:t>四川</a:t>
                      </a:r>
                      <a:endParaRPr lang="zh-CN" altLang="zh-CN" sz="1200">
                        <a:latin typeface="仿宋" panose="02010609060101010101" charset="-122"/>
                        <a:ea typeface="仿宋" panose="02010609060101010101" charset="-122"/>
                        <a:sym typeface="+mn-ea"/>
                      </a:endParaRPr>
                    </a:p>
                  </a:txBody>
                  <a:tcPr marL="76200" marR="76200" marT="38100" marB="1905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ctr">
                        <a:lnSpc>
                          <a:spcPct val="120000"/>
                        </a:lnSpc>
                        <a:spcBef>
                          <a:spcPts val="600"/>
                        </a:spcBef>
                        <a:spcAft>
                          <a:spcPts val="600"/>
                        </a:spcAft>
                      </a:pPr>
                      <a:r>
                        <a:rPr lang="zh-CN" sz="1200">
                          <a:latin typeface="仿宋" panose="02010609060101010101" charset="-122"/>
                          <a:ea typeface="仿宋" panose="02010609060101010101" charset="-122"/>
                          <a:sym typeface="+mn-ea"/>
                        </a:rPr>
                        <a:t>川府发〔</a:t>
                      </a:r>
                      <a:r>
                        <a:rPr lang="en-US" altLang="zh-CN" sz="1200">
                          <a:latin typeface="仿宋" panose="02010609060101010101" charset="-122"/>
                          <a:ea typeface="仿宋" panose="02010609060101010101" charset="-122"/>
                          <a:sym typeface="+mn-ea"/>
                        </a:rPr>
                        <a:t>2025</a:t>
                      </a:r>
                      <a:r>
                        <a:rPr lang="zh-CN" altLang="en-US" sz="1200">
                          <a:latin typeface="仿宋" panose="02010609060101010101" charset="-122"/>
                          <a:ea typeface="仿宋" panose="02010609060101010101" charset="-122"/>
                          <a:sym typeface="+mn-ea"/>
                        </a:rPr>
                        <a:t>〕</a:t>
                      </a:r>
                      <a:r>
                        <a:rPr lang="en-US" altLang="zh-CN" sz="1200">
                          <a:latin typeface="仿宋" panose="02010609060101010101" charset="-122"/>
                          <a:ea typeface="仿宋" panose="02010609060101010101" charset="-122"/>
                          <a:sym typeface="+mn-ea"/>
                        </a:rPr>
                        <a:t>24</a:t>
                      </a:r>
                      <a:r>
                        <a:rPr lang="zh-CN" altLang="en-US" sz="1200">
                          <a:latin typeface="仿宋" panose="02010609060101010101" charset="-122"/>
                          <a:ea typeface="仿宋" panose="02010609060101010101" charset="-122"/>
                          <a:sym typeface="+mn-ea"/>
                        </a:rPr>
                        <a:t>号</a:t>
                      </a:r>
                      <a:endParaRPr lang="zh-CN" altLang="en-US" sz="1200">
                        <a:latin typeface="仿宋" panose="02010609060101010101" charset="-122"/>
                        <a:ea typeface="仿宋" panose="02010609060101010101" charset="-122"/>
                        <a:sym typeface="+mn-ea"/>
                      </a:endParaRPr>
                    </a:p>
                  </a:txBody>
                  <a:tcPr marL="76200" marR="76200" marT="38100" marB="1905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ctr">
                        <a:lnSpc>
                          <a:spcPct val="120000"/>
                        </a:lnSpc>
                        <a:spcBef>
                          <a:spcPts val="600"/>
                        </a:spcBef>
                        <a:spcAft>
                          <a:spcPts val="600"/>
                        </a:spcAft>
                      </a:pPr>
                      <a:r>
                        <a:rPr lang="en-US" altLang="zh-CN" sz="1200">
                          <a:latin typeface="仿宋" panose="02010609060101010101" charset="-122"/>
                          <a:ea typeface="仿宋" panose="02010609060101010101" charset="-122"/>
                          <a:sym typeface="+mn-ea"/>
                        </a:rPr>
                        <a:t>2025.12.23</a:t>
                      </a:r>
                      <a:endParaRPr lang="en-US" altLang="zh-CN" sz="1200">
                        <a:latin typeface="仿宋" panose="02010609060101010101" charset="-122"/>
                        <a:ea typeface="仿宋" panose="02010609060101010101" charset="-122"/>
                        <a:sym typeface="+mn-ea"/>
                      </a:endParaRPr>
                    </a:p>
                  </a:txBody>
                  <a:tcPr marL="76200" marR="76200" marT="38100" marB="1905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ctr">
                        <a:lnSpc>
                          <a:spcPct val="120000"/>
                        </a:lnSpc>
                        <a:spcBef>
                          <a:spcPts val="600"/>
                        </a:spcBef>
                        <a:spcAft>
                          <a:spcPts val="600"/>
                        </a:spcAft>
                      </a:pPr>
                      <a:r>
                        <a:rPr lang="en-US" altLang="zh-CN" sz="1200">
                          <a:latin typeface="仿宋" panose="02010609060101010101" charset="-122"/>
                          <a:ea typeface="仿宋" panose="02010609060101010101" charset="-122"/>
                          <a:sym typeface="+mn-ea"/>
                        </a:rPr>
                        <a:t>2026.01.01</a:t>
                      </a:r>
                      <a:endParaRPr lang="en-US" altLang="zh-CN" sz="1200">
                        <a:latin typeface="仿宋" panose="02010609060101010101" charset="-122"/>
                        <a:ea typeface="仿宋" panose="02010609060101010101" charset="-122"/>
                        <a:sym typeface="+mn-ea"/>
                      </a:endParaRPr>
                    </a:p>
                  </a:txBody>
                  <a:tcPr marL="76200" marR="76200" marT="38100" marB="1905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4"/>
          <p:cNvSpPr txBox="1"/>
          <p:nvPr/>
        </p:nvSpPr>
        <p:spPr>
          <a:xfrm>
            <a:off x="660400" y="128587"/>
            <a:ext cx="10858500" cy="900112"/>
          </a:xfrm>
          <a:prstGeom prst="rect">
            <a:avLst/>
          </a:prstGeom>
          <a:ln>
            <a:headEnd type="none"/>
            <a:tailEnd type="none"/>
          </a:ln>
        </p:spPr>
        <p:txBody>
          <a:bodyPr vert="horz" wrap="square" lIns="91440" tIns="45720" rIns="91440" bIns="45720" rtlCol="0" anchor="b" anchorCtr="0"/>
          <a:lstStyle/>
          <a:p>
            <a:pPr algn="l">
              <a:lnSpc>
                <a:spcPct val="100000"/>
              </a:lnSpc>
              <a:spcBef>
                <a:spcPts val="0"/>
              </a:spcBef>
              <a:defRPr/>
            </a:pPr>
            <a:r>
              <a:rPr lang="zh-CN" altLang="en-US" sz="3200" b="1"/>
              <a:t>一、《中央企业违规经营投资责任追究实施办法》</a:t>
            </a:r>
            <a:endParaRPr lang="zh-CN" altLang="en-US" sz="3200" b="1"/>
          </a:p>
        </p:txBody>
      </p:sp>
      <p:sp>
        <p:nvSpPr>
          <p:cNvPr id="26" name="文本框 25"/>
          <p:cNvSpPr txBox="1"/>
          <p:nvPr/>
        </p:nvSpPr>
        <p:spPr>
          <a:xfrm>
            <a:off x="838200" y="1295400"/>
            <a:ext cx="10783570" cy="4235450"/>
          </a:xfrm>
          <a:prstGeom prst="rect">
            <a:avLst/>
          </a:prstGeom>
        </p:spPr>
        <p:txBody>
          <a:bodyPr wrap="square">
            <a:noAutofit/>
          </a:bodyPr>
          <a:p>
            <a:pPr algn="just" defTabSz="266700">
              <a:lnSpc>
                <a:spcPct val="172000"/>
              </a:lnSpc>
              <a:spcBef>
                <a:spcPts val="1300"/>
              </a:spcBef>
              <a:spcAft>
                <a:spcPts val="1300"/>
              </a:spcAft>
            </a:pPr>
            <a:r>
              <a:rPr lang="zh-CN" altLang="en-US" sz="2300" b="1">
                <a:latin typeface="仿宋" panose="02010609060101010101" charset="-122"/>
                <a:ea typeface="仿宋" panose="02010609060101010101" charset="-122"/>
                <a:cs typeface="仿宋" panose="02010609060101010101" charset="-122"/>
              </a:rPr>
              <a:t>（一）新规概要</a:t>
            </a:r>
            <a:endParaRPr lang="zh-CN" altLang="en-US" sz="2300" b="1">
              <a:latin typeface="仿宋" panose="02010609060101010101" charset="-122"/>
              <a:ea typeface="仿宋" panose="02010609060101010101" charset="-122"/>
              <a:cs typeface="仿宋" panose="02010609060101010101" charset="-122"/>
            </a:endParaRPr>
          </a:p>
          <a:p>
            <a:pPr marL="0" indent="266700" algn="just" defTabSz="266700">
              <a:spcAft>
                <a:spcPts val="600"/>
              </a:spcAft>
            </a:pPr>
            <a:r>
              <a:rPr lang="zh-CN" altLang="en-US" sz="1600">
                <a:latin typeface="仿宋" panose="02010609060101010101" charset="-122"/>
                <a:ea typeface="仿宋" panose="02010609060101010101" charset="-122"/>
                <a:cs typeface="仿宋" panose="02010609060101010101" charset="-122"/>
                <a:sym typeface="+mn-ea"/>
              </a:rPr>
              <a:t>《中央企业违规经营投资责任追究实施办法》</a:t>
            </a:r>
            <a:r>
              <a:rPr lang="zh-CN" altLang="en-US" sz="1600">
                <a:latin typeface="仿宋" panose="02010609060101010101" charset="-122"/>
                <a:ea typeface="仿宋" panose="02010609060101010101" charset="-122"/>
                <a:cs typeface="仿宋" panose="02010609060101010101" charset="-122"/>
              </a:rPr>
              <a:t>办法全文</a:t>
            </a:r>
            <a:r>
              <a:rPr lang="en-US" altLang="zh-CN" sz="1600">
                <a:latin typeface="仿宋" panose="02010609060101010101" charset="-122"/>
                <a:ea typeface="仿宋" panose="02010609060101010101" charset="-122"/>
                <a:cs typeface="仿宋" panose="02010609060101010101" charset="-122"/>
              </a:rPr>
              <a:t>8</a:t>
            </a:r>
            <a:r>
              <a:rPr lang="zh-CN" altLang="en-US" sz="1600">
                <a:latin typeface="仿宋" panose="02010609060101010101" charset="-122"/>
                <a:ea typeface="仿宋" panose="02010609060101010101" charset="-122"/>
                <a:cs typeface="仿宋" panose="02010609060101010101" charset="-122"/>
              </a:rPr>
              <a:t>章</a:t>
            </a:r>
            <a:r>
              <a:rPr lang="en-US" altLang="zh-CN" sz="1600">
                <a:latin typeface="仿宋" panose="02010609060101010101" charset="-122"/>
                <a:ea typeface="仿宋" panose="02010609060101010101" charset="-122"/>
                <a:cs typeface="仿宋" panose="02010609060101010101" charset="-122"/>
              </a:rPr>
              <a:t>91</a:t>
            </a:r>
            <a:r>
              <a:rPr lang="zh-CN" altLang="en-US" sz="1600">
                <a:latin typeface="仿宋" panose="02010609060101010101" charset="-122"/>
                <a:ea typeface="仿宋" panose="02010609060101010101" charset="-122"/>
                <a:cs typeface="仿宋" panose="02010609060101010101" charset="-122"/>
              </a:rPr>
              <a:t>条，将违规情形从旧版</a:t>
            </a:r>
            <a:r>
              <a:rPr lang="en-US" altLang="zh-CN" sz="1600">
                <a:latin typeface="仿宋" panose="02010609060101010101" charset="-122"/>
                <a:ea typeface="仿宋" panose="02010609060101010101" charset="-122"/>
                <a:cs typeface="仿宋" panose="02010609060101010101" charset="-122"/>
              </a:rPr>
              <a:t>72</a:t>
            </a:r>
            <a:r>
              <a:rPr lang="zh-CN" altLang="en-US" sz="1600">
                <a:latin typeface="仿宋" panose="02010609060101010101" charset="-122"/>
                <a:ea typeface="仿宋" panose="02010609060101010101" charset="-122"/>
                <a:cs typeface="仿宋" panose="02010609060101010101" charset="-122"/>
              </a:rPr>
              <a:t>种扩充至</a:t>
            </a:r>
            <a:r>
              <a:rPr lang="en-US" altLang="zh-CN" sz="1600">
                <a:latin typeface="仿宋" panose="02010609060101010101" charset="-122"/>
                <a:ea typeface="仿宋" panose="02010609060101010101" charset="-122"/>
                <a:cs typeface="仿宋" panose="02010609060101010101" charset="-122"/>
              </a:rPr>
              <a:t>13</a:t>
            </a:r>
            <a:r>
              <a:rPr lang="zh-CN" altLang="en-US" sz="1600">
                <a:latin typeface="仿宋" panose="02010609060101010101" charset="-122"/>
                <a:ea typeface="仿宋" panose="02010609060101010101" charset="-122"/>
                <a:cs typeface="仿宋" panose="02010609060101010101" charset="-122"/>
              </a:rPr>
              <a:t>大类</a:t>
            </a:r>
            <a:r>
              <a:rPr lang="en-US" altLang="zh-CN" sz="1600">
                <a:latin typeface="仿宋" panose="02010609060101010101" charset="-122"/>
                <a:ea typeface="仿宋" panose="02010609060101010101" charset="-122"/>
                <a:cs typeface="仿宋" panose="02010609060101010101" charset="-122"/>
              </a:rPr>
              <a:t>98</a:t>
            </a:r>
            <a:r>
              <a:rPr lang="zh-CN" altLang="en-US" sz="1600">
                <a:latin typeface="仿宋" panose="02010609060101010101" charset="-122"/>
                <a:ea typeface="仿宋" panose="02010609060101010101" charset="-122"/>
                <a:cs typeface="仿宋" panose="02010609060101010101" charset="-122"/>
              </a:rPr>
              <a:t>项。明确对造成国有资产重大损失、严重利益输送、重大安全事故等违规行为实行终身问责，打破</a:t>
            </a:r>
            <a:r>
              <a:rPr lang="en-US" altLang="zh-CN" sz="1600">
                <a:latin typeface="仿宋" panose="02010609060101010101" charset="-122"/>
                <a:ea typeface="仿宋" panose="02010609060101010101" charset="-122"/>
                <a:cs typeface="仿宋" panose="02010609060101010101" charset="-122"/>
              </a:rPr>
              <a:t>"</a:t>
            </a:r>
            <a:r>
              <a:rPr lang="zh-CN" altLang="en-US" sz="1600">
                <a:latin typeface="仿宋" panose="02010609060101010101" charset="-122"/>
                <a:ea typeface="仿宋" panose="02010609060101010101" charset="-122"/>
                <a:cs typeface="仿宋" panose="02010609060101010101" charset="-122"/>
              </a:rPr>
              <a:t>退休即免责、调离即脱责</a:t>
            </a:r>
            <a:r>
              <a:rPr lang="en-US" altLang="zh-CN" sz="1600">
                <a:latin typeface="仿宋" panose="02010609060101010101" charset="-122"/>
                <a:ea typeface="仿宋" panose="02010609060101010101" charset="-122"/>
                <a:cs typeface="仿宋" panose="02010609060101010101" charset="-122"/>
              </a:rPr>
              <a:t>"</a:t>
            </a:r>
            <a:r>
              <a:rPr lang="zh-CN" altLang="en-US" sz="1600">
                <a:latin typeface="仿宋" panose="02010609060101010101" charset="-122"/>
                <a:ea typeface="仿宋" panose="02010609060101010101" charset="-122"/>
                <a:cs typeface="仿宋" panose="02010609060101010101" charset="-122"/>
              </a:rPr>
              <a:t>的行业惯性，重大违规则不受时效限制，终身追溯。办法新增</a:t>
            </a:r>
            <a:r>
              <a:rPr lang="en-US" altLang="zh-CN" sz="1600">
                <a:latin typeface="仿宋" panose="02010609060101010101" charset="-122"/>
                <a:ea typeface="仿宋" panose="02010609060101010101" charset="-122"/>
                <a:cs typeface="仿宋" panose="02010609060101010101" charset="-122"/>
              </a:rPr>
              <a:t>"</a:t>
            </a:r>
            <a:r>
              <a:rPr lang="zh-CN" altLang="en-US" sz="1600">
                <a:latin typeface="仿宋" panose="02010609060101010101" charset="-122"/>
                <a:ea typeface="仿宋" panose="02010609060101010101" charset="-122"/>
                <a:cs typeface="仿宋" panose="02010609060101010101" charset="-122"/>
              </a:rPr>
              <a:t>金融业务</a:t>
            </a:r>
            <a:r>
              <a:rPr lang="en-US" altLang="zh-CN" sz="1600">
                <a:latin typeface="仿宋" panose="02010609060101010101" charset="-122"/>
                <a:ea typeface="仿宋" panose="02010609060101010101" charset="-122"/>
                <a:cs typeface="仿宋" panose="02010609060101010101" charset="-122"/>
              </a:rPr>
              <a:t>"</a:t>
            </a:r>
            <a:r>
              <a:rPr lang="zh-CN" altLang="en-US" sz="1600">
                <a:latin typeface="仿宋" panose="02010609060101010101" charset="-122"/>
                <a:ea typeface="仿宋" panose="02010609060101010101" charset="-122"/>
                <a:cs typeface="仿宋" panose="02010609060101010101" charset="-122"/>
              </a:rPr>
              <a:t>科技创新</a:t>
            </a:r>
            <a:r>
              <a:rPr lang="en-US" altLang="zh-CN" sz="1600">
                <a:latin typeface="仿宋" panose="02010609060101010101" charset="-122"/>
                <a:ea typeface="仿宋" panose="02010609060101010101" charset="-122"/>
                <a:cs typeface="仿宋" panose="02010609060101010101" charset="-122"/>
              </a:rPr>
              <a:t>"</a:t>
            </a:r>
            <a:r>
              <a:rPr lang="zh-CN" altLang="en-US" sz="1600">
                <a:latin typeface="仿宋" panose="02010609060101010101" charset="-122"/>
                <a:ea typeface="仿宋" panose="02010609060101010101" charset="-122"/>
                <a:cs typeface="仿宋" panose="02010609060101010101" charset="-122"/>
              </a:rPr>
              <a:t>两大领域违规情形，包括融资性贸易、虚假创新、代持股权、控股不控权等新型违规行为。同时构建了</a:t>
            </a:r>
            <a:r>
              <a:rPr lang="en-US" altLang="zh-CN" sz="1600">
                <a:latin typeface="仿宋" panose="02010609060101010101" charset="-122"/>
                <a:ea typeface="仿宋" panose="02010609060101010101" charset="-122"/>
                <a:cs typeface="仿宋" panose="02010609060101010101" charset="-122"/>
              </a:rPr>
              <a:t>6</a:t>
            </a:r>
            <a:r>
              <a:rPr lang="zh-CN" altLang="en-US" sz="1600">
                <a:latin typeface="仿宋" panose="02010609060101010101" charset="-122"/>
                <a:ea typeface="仿宋" panose="02010609060101010101" charset="-122"/>
                <a:cs typeface="仿宋" panose="02010609060101010101" charset="-122"/>
              </a:rPr>
              <a:t>类免责情形，明确科技研发、战略投资等改革创新领域在符合尽职合规条件下的免责情形，实现</a:t>
            </a:r>
            <a:r>
              <a:rPr lang="en-US" altLang="zh-CN" sz="1600">
                <a:latin typeface="仿宋" panose="02010609060101010101" charset="-122"/>
                <a:ea typeface="仿宋" panose="02010609060101010101" charset="-122"/>
                <a:cs typeface="仿宋" panose="02010609060101010101" charset="-122"/>
              </a:rPr>
              <a:t>"</a:t>
            </a:r>
            <a:r>
              <a:rPr lang="zh-CN" altLang="en-US" sz="1600">
                <a:latin typeface="仿宋" panose="02010609060101010101" charset="-122"/>
                <a:ea typeface="仿宋" panose="02010609060101010101" charset="-122"/>
                <a:cs typeface="仿宋" panose="02010609060101010101" charset="-122"/>
              </a:rPr>
              <a:t>违规问责</a:t>
            </a:r>
            <a:r>
              <a:rPr lang="en-US" altLang="zh-CN" sz="1600">
                <a:latin typeface="仿宋" panose="02010609060101010101" charset="-122"/>
                <a:ea typeface="仿宋" panose="02010609060101010101" charset="-122"/>
                <a:cs typeface="仿宋" panose="02010609060101010101" charset="-122"/>
              </a:rPr>
              <a:t>"</a:t>
            </a:r>
            <a:r>
              <a:rPr lang="zh-CN" altLang="en-US" sz="1600">
                <a:latin typeface="仿宋" panose="02010609060101010101" charset="-122"/>
                <a:ea typeface="仿宋" panose="02010609060101010101" charset="-122"/>
                <a:cs typeface="仿宋" panose="02010609060101010101" charset="-122"/>
              </a:rPr>
              <a:t>与</a:t>
            </a:r>
            <a:r>
              <a:rPr lang="en-US" altLang="zh-CN" sz="1600">
                <a:latin typeface="仿宋" panose="02010609060101010101" charset="-122"/>
                <a:ea typeface="仿宋" panose="02010609060101010101" charset="-122"/>
                <a:cs typeface="仿宋" panose="02010609060101010101" charset="-122"/>
              </a:rPr>
              <a:t>"</a:t>
            </a:r>
            <a:r>
              <a:rPr lang="zh-CN" altLang="en-US" sz="1600">
                <a:latin typeface="仿宋" panose="02010609060101010101" charset="-122"/>
                <a:ea typeface="仿宋" panose="02010609060101010101" charset="-122"/>
                <a:cs typeface="仿宋" panose="02010609060101010101" charset="-122"/>
              </a:rPr>
              <a:t>改革容错</a:t>
            </a:r>
            <a:r>
              <a:rPr lang="en-US" altLang="zh-CN" sz="1600">
                <a:latin typeface="仿宋" panose="02010609060101010101" charset="-122"/>
                <a:ea typeface="仿宋" panose="02010609060101010101" charset="-122"/>
                <a:cs typeface="仿宋" panose="02010609060101010101" charset="-122"/>
              </a:rPr>
              <a:t>"</a:t>
            </a:r>
            <a:r>
              <a:rPr lang="zh-CN" altLang="en-US" sz="1600">
                <a:latin typeface="仿宋" panose="02010609060101010101" charset="-122"/>
                <a:ea typeface="仿宋" panose="02010609060101010101" charset="-122"/>
                <a:cs typeface="仿宋" panose="02010609060101010101" charset="-122"/>
              </a:rPr>
              <a:t>边界清晰。</a:t>
            </a:r>
            <a:endParaRPr lang="zh-CN" altLang="en-US" sz="1600">
              <a:latin typeface="仿宋" panose="02010609060101010101" charset="-122"/>
              <a:ea typeface="仿宋" panose="02010609060101010101" charset="-122"/>
              <a:cs typeface="仿宋" panose="02010609060101010101" charset="-122"/>
            </a:endParaRPr>
          </a:p>
          <a:p>
            <a:pPr algn="just" defTabSz="266700">
              <a:lnSpc>
                <a:spcPct val="172000"/>
              </a:lnSpc>
              <a:spcBef>
                <a:spcPts val="1300"/>
              </a:spcBef>
              <a:spcAft>
                <a:spcPts val="1300"/>
              </a:spcAft>
            </a:pPr>
            <a:r>
              <a:rPr lang="zh-CN" altLang="en-US" sz="2300" b="1">
                <a:latin typeface="仿宋" panose="02010609060101010101" charset="-122"/>
                <a:ea typeface="仿宋" panose="02010609060101010101" charset="-122"/>
                <a:cs typeface="仿宋" panose="02010609060101010101" charset="-122"/>
              </a:rPr>
              <a:t>（二）重点条款摘要</a:t>
            </a:r>
            <a:endParaRPr lang="zh-CN" altLang="en-US" sz="2300" b="1">
              <a:latin typeface="仿宋" panose="02010609060101010101" charset="-122"/>
              <a:ea typeface="仿宋" panose="02010609060101010101" charset="-122"/>
              <a:cs typeface="仿宋" panose="02010609060101010101" charset="-122"/>
            </a:endParaRPr>
          </a:p>
          <a:p>
            <a:pPr defTabSz="266700"/>
            <a:r>
              <a:rPr lang="en-US" altLang="zh-CN" sz="2000" b="1">
                <a:latin typeface="仿宋" panose="02010609060101010101" charset="-122"/>
                <a:ea typeface="仿宋" panose="02010609060101010101" charset="-122"/>
                <a:cs typeface="仿宋" panose="02010609060101010101" charset="-122"/>
              </a:rPr>
              <a:t>1.</a:t>
            </a:r>
            <a:r>
              <a:rPr lang="zh-CN" altLang="en-US" sz="2000" b="1">
                <a:latin typeface="仿宋" panose="02010609060101010101" charset="-122"/>
                <a:ea typeface="仿宋" panose="02010609060101010101" charset="-122"/>
                <a:cs typeface="仿宋" panose="02010609060101010101" charset="-122"/>
              </a:rPr>
              <a:t>适用范围</a:t>
            </a:r>
            <a:endParaRPr lang="zh-CN" altLang="en-US" sz="2000" b="1">
              <a:latin typeface="仿宋" panose="02010609060101010101" charset="-122"/>
              <a:ea typeface="仿宋" panose="02010609060101010101" charset="-122"/>
              <a:cs typeface="仿宋" panose="02010609060101010101" charset="-122"/>
            </a:endParaRPr>
          </a:p>
          <a:p>
            <a:pPr defTabSz="266700"/>
            <a:endParaRPr lang="zh-CN" altLang="en-US" sz="2000" b="1">
              <a:latin typeface="仿宋" panose="02010609060101010101" charset="-122"/>
              <a:ea typeface="仿宋" panose="02010609060101010101" charset="-122"/>
              <a:cs typeface="仿宋" panose="02010609060101010101" charset="-122"/>
            </a:endParaRPr>
          </a:p>
          <a:p>
            <a:pPr algn="just" defTabSz="266700">
              <a:spcAft>
                <a:spcPts val="600"/>
              </a:spcAft>
            </a:pPr>
            <a:r>
              <a:rPr lang="zh-CN" altLang="en-US" sz="1600" b="1">
                <a:latin typeface="仿宋" panose="02010609060101010101" charset="-122"/>
                <a:ea typeface="仿宋" panose="02010609060101010101" charset="-122"/>
                <a:cs typeface="仿宋" panose="02010609060101010101" charset="-122"/>
              </a:rPr>
              <a:t>第二条</a:t>
            </a:r>
            <a:r>
              <a:rPr lang="en-US" altLang="zh-CN" sz="1600" b="0">
                <a:latin typeface="仿宋" panose="02010609060101010101" charset="-122"/>
                <a:ea typeface="仿宋" panose="02010609060101010101" charset="-122"/>
                <a:cs typeface="仿宋" panose="02010609060101010101" charset="-122"/>
              </a:rPr>
              <a:t> </a:t>
            </a:r>
            <a:r>
              <a:rPr lang="zh-CN" altLang="en-US" sz="1600" b="0">
                <a:latin typeface="仿宋" panose="02010609060101010101" charset="-122"/>
                <a:ea typeface="仿宋" panose="02010609060101010101" charset="-122"/>
                <a:cs typeface="仿宋" panose="02010609060101010101" charset="-122"/>
              </a:rPr>
              <a:t>本办法所称中央企业是指国务院国有资产监督管理委员会（以下简称国务院国资委）代表国务院履行出资人职责的国家出资企业。</a:t>
            </a:r>
            <a:endParaRPr lang="zh-CN" altLang="en-US" sz="1600" b="0">
              <a:latin typeface="仿宋" panose="02010609060101010101" charset="-122"/>
              <a:ea typeface="仿宋" panose="02010609060101010101" charset="-122"/>
              <a:cs typeface="仿宋" panose="02010609060101010101" charset="-122"/>
            </a:endParaRPr>
          </a:p>
          <a:p>
            <a:pPr algn="just" defTabSz="266700">
              <a:lnSpc>
                <a:spcPct val="155000"/>
              </a:lnSpc>
              <a:spcBef>
                <a:spcPts val="1400"/>
              </a:spcBef>
              <a:spcAft>
                <a:spcPts val="1400"/>
              </a:spcAft>
            </a:pPr>
            <a:endParaRPr lang="zh-CN" altLang="en-US" sz="1600" b="0">
              <a:latin typeface="仿宋" panose="02010609060101010101" charset="-122"/>
              <a:ea typeface="仿宋" panose="02010609060101010101" charset="-122"/>
              <a:cs typeface="仿宋" panose="02010609060101010101"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4"/>
          <p:cNvSpPr txBox="1"/>
          <p:nvPr/>
        </p:nvSpPr>
        <p:spPr>
          <a:xfrm>
            <a:off x="660400" y="128587"/>
            <a:ext cx="10858500" cy="900112"/>
          </a:xfrm>
          <a:prstGeom prst="rect">
            <a:avLst/>
          </a:prstGeom>
          <a:ln>
            <a:headEnd type="none"/>
            <a:tailEnd type="none"/>
          </a:ln>
        </p:spPr>
        <p:txBody>
          <a:bodyPr vert="horz" wrap="square" lIns="91440" tIns="45720" rIns="91440" bIns="45720" rtlCol="0" anchor="b" anchorCtr="0"/>
          <a:lstStyle/>
          <a:p>
            <a:pPr algn="l">
              <a:lnSpc>
                <a:spcPct val="100000"/>
              </a:lnSpc>
              <a:spcBef>
                <a:spcPts val="0"/>
              </a:spcBef>
              <a:defRPr/>
            </a:pPr>
            <a:r>
              <a:rPr lang="zh-CN" altLang="en-US" sz="3200" b="1"/>
              <a:t>一、《中央企业违规经营投资责任追究实施办法》</a:t>
            </a:r>
            <a:endParaRPr lang="zh-CN" altLang="en-US" sz="3200" b="1"/>
          </a:p>
        </p:txBody>
      </p:sp>
      <p:sp>
        <p:nvSpPr>
          <p:cNvPr id="26" name="文本框 25"/>
          <p:cNvSpPr txBox="1"/>
          <p:nvPr/>
        </p:nvSpPr>
        <p:spPr>
          <a:xfrm>
            <a:off x="838200" y="1295400"/>
            <a:ext cx="10783570" cy="5037455"/>
          </a:xfrm>
          <a:prstGeom prst="rect">
            <a:avLst/>
          </a:prstGeom>
        </p:spPr>
        <p:txBody>
          <a:bodyPr wrap="square">
            <a:noAutofit/>
          </a:bodyPr>
          <a:p>
            <a:pPr algn="l" defTabSz="266700" fontAlgn="auto">
              <a:lnSpc>
                <a:spcPct val="100000"/>
              </a:lnSpc>
              <a:spcBef>
                <a:spcPts val="0"/>
              </a:spcBef>
              <a:buClrTx/>
              <a:buSzTx/>
              <a:buFontTx/>
            </a:pPr>
            <a:r>
              <a:rPr lang="en-US" altLang="zh-CN" sz="2000" b="1">
                <a:latin typeface="仿宋" panose="02010609060101010101" charset="-122"/>
                <a:ea typeface="仿宋" panose="02010609060101010101" charset="-122"/>
                <a:cs typeface="仿宋" panose="02010609060101010101" charset="-122"/>
              </a:rPr>
              <a:t>2.损失认定</a:t>
            </a:r>
            <a:endParaRPr lang="en-US" altLang="zh-CN" sz="2000" b="1">
              <a:latin typeface="Arial" panose="020B0604020202090204"/>
              <a:ea typeface="Arial" panose="020B0604020202090204"/>
            </a:endParaRPr>
          </a:p>
          <a:p>
            <a:pPr indent="457200" algn="l" defTabSz="266700" fontAlgn="auto">
              <a:lnSpc>
                <a:spcPct val="100000"/>
              </a:lnSpc>
              <a:spcBef>
                <a:spcPts val="0"/>
              </a:spcBef>
              <a:spcAft>
                <a:spcPts val="0"/>
              </a:spcAft>
              <a:buClrTx/>
              <a:buSzTx/>
              <a:buFontTx/>
            </a:pPr>
            <a:endParaRPr lang="zh-CN" altLang="en-US" sz="1200" b="1">
              <a:latin typeface="仿宋" panose="02010609060101010101" charset="-122"/>
              <a:ea typeface="仿宋" panose="02010609060101010101" charset="-122"/>
              <a:cs typeface="仿宋" panose="02010609060101010101" charset="-122"/>
            </a:endParaRPr>
          </a:p>
          <a:p>
            <a:pPr indent="457200" algn="l" defTabSz="266700" fontAlgn="auto">
              <a:lnSpc>
                <a:spcPct val="100000"/>
              </a:lnSpc>
              <a:spcBef>
                <a:spcPts val="0"/>
              </a:spcBef>
              <a:spcAft>
                <a:spcPts val="0"/>
              </a:spcAft>
              <a:buClrTx/>
              <a:buSzTx/>
              <a:buFontTx/>
            </a:pPr>
            <a:r>
              <a:rPr lang="zh-CN" altLang="en-US" sz="1200" b="1">
                <a:latin typeface="仿宋" panose="02010609060101010101" charset="-122"/>
                <a:ea typeface="仿宋" panose="02010609060101010101" charset="-122"/>
                <a:cs typeface="仿宋" panose="02010609060101010101" charset="-122"/>
              </a:rPr>
              <a:t>第二十一条</a:t>
            </a:r>
            <a:r>
              <a:rPr lang="zh-CN" altLang="en-US" sz="1200" b="0">
                <a:latin typeface="仿宋" panose="02010609060101010101" charset="-122"/>
                <a:ea typeface="仿宋" panose="02010609060101010101" charset="-122"/>
                <a:cs typeface="仿宋" panose="02010609060101010101" charset="-122"/>
              </a:rPr>
              <a:t> 资产损失包括直接损失和间接损失。直接损失是与相关人员行为有直接因果关系的损失金额及影响；间接损失是由相关人员行为引发或导致的，除直接损失外、能够确认计量的其他损失金额及影响。</a:t>
            </a:r>
            <a:endParaRPr lang="zh-CN" altLang="en-US" sz="1200" b="0">
              <a:latin typeface="仿宋" panose="02010609060101010101" charset="-122"/>
              <a:ea typeface="仿宋" panose="02010609060101010101" charset="-122"/>
              <a:cs typeface="仿宋" panose="02010609060101010101" charset="-122"/>
            </a:endParaRPr>
          </a:p>
          <a:p>
            <a:pPr indent="457200" algn="l" defTabSz="266700" fontAlgn="auto">
              <a:lnSpc>
                <a:spcPct val="100000"/>
              </a:lnSpc>
              <a:spcBef>
                <a:spcPts val="0"/>
              </a:spcBef>
              <a:spcAft>
                <a:spcPts val="0"/>
              </a:spcAft>
              <a:buClrTx/>
              <a:buSzTx/>
              <a:buFontTx/>
            </a:pPr>
            <a:r>
              <a:rPr lang="zh-CN" altLang="en-US" sz="1200" b="1">
                <a:latin typeface="仿宋" panose="02010609060101010101" charset="-122"/>
                <a:ea typeface="仿宋" panose="02010609060101010101" charset="-122"/>
                <a:cs typeface="仿宋" panose="02010609060101010101" charset="-122"/>
              </a:rPr>
              <a:t>第二十二条</a:t>
            </a:r>
            <a:r>
              <a:rPr lang="zh-CN" altLang="en-US" sz="1200" b="0">
                <a:latin typeface="仿宋" panose="02010609060101010101" charset="-122"/>
                <a:ea typeface="仿宋" panose="02010609060101010101" charset="-122"/>
                <a:cs typeface="仿宋" panose="02010609060101010101" charset="-122"/>
              </a:rPr>
              <a:t> 中央企业违规经营投资</a:t>
            </a:r>
            <a:r>
              <a:rPr lang="zh-CN" altLang="en-US" sz="1200" b="0">
                <a:solidFill>
                  <a:srgbClr val="FF0000"/>
                </a:solidFill>
                <a:latin typeface="仿宋" panose="02010609060101010101" charset="-122"/>
                <a:ea typeface="仿宋" panose="02010609060101010101" charset="-122"/>
                <a:cs typeface="仿宋" panose="02010609060101010101" charset="-122"/>
              </a:rPr>
              <a:t>资产损失500万元以下为一般资产损失，500万元以上5000万元以下为较大资产损失，5000万元以上为重大资产损失</a:t>
            </a:r>
            <a:r>
              <a:rPr lang="zh-CN" altLang="en-US" sz="1200" b="0">
                <a:latin typeface="仿宋" panose="02010609060101010101" charset="-122"/>
                <a:ea typeface="仿宋" panose="02010609060101010101" charset="-122"/>
                <a:cs typeface="仿宋" panose="02010609060101010101" charset="-122"/>
              </a:rPr>
              <a:t>。涉及违纪违法和犯罪行为查处的损失标准，遵照相关党内法规和国家法律法规的规定执行。</a:t>
            </a:r>
            <a:endParaRPr lang="zh-CN" altLang="en-US" sz="1200" b="0">
              <a:latin typeface="仿宋" panose="02010609060101010101" charset="-122"/>
              <a:ea typeface="仿宋" panose="02010609060101010101" charset="-122"/>
              <a:cs typeface="仿宋" panose="02010609060101010101" charset="-122"/>
            </a:endParaRPr>
          </a:p>
          <a:p>
            <a:pPr indent="457200" algn="l" defTabSz="266700" fontAlgn="auto">
              <a:lnSpc>
                <a:spcPct val="100000"/>
              </a:lnSpc>
              <a:spcBef>
                <a:spcPts val="0"/>
              </a:spcBef>
              <a:spcAft>
                <a:spcPts val="0"/>
              </a:spcAft>
              <a:buClrTx/>
              <a:buSzTx/>
              <a:buFontTx/>
            </a:pPr>
            <a:r>
              <a:rPr lang="zh-CN" altLang="en-US" sz="1200" b="0">
                <a:latin typeface="仿宋" panose="02010609060101010101" charset="-122"/>
                <a:ea typeface="仿宋" panose="02010609060101010101" charset="-122"/>
                <a:cs typeface="仿宋" panose="02010609060101010101" charset="-122"/>
              </a:rPr>
              <a:t>前款所称的“以上”包括本数，所称的“以下”不包括本数。</a:t>
            </a:r>
            <a:endParaRPr lang="zh-CN" altLang="en-US" sz="1200" b="0">
              <a:latin typeface="仿宋" panose="02010609060101010101" charset="-122"/>
              <a:ea typeface="仿宋" panose="02010609060101010101" charset="-122"/>
              <a:cs typeface="仿宋" panose="02010609060101010101" charset="-122"/>
            </a:endParaRPr>
          </a:p>
          <a:p>
            <a:pPr indent="457200" algn="l" defTabSz="266700" fontAlgn="auto">
              <a:lnSpc>
                <a:spcPct val="100000"/>
              </a:lnSpc>
              <a:spcBef>
                <a:spcPts val="0"/>
              </a:spcBef>
              <a:spcAft>
                <a:spcPts val="0"/>
              </a:spcAft>
              <a:buClrTx/>
              <a:buSzTx/>
              <a:buFontTx/>
            </a:pPr>
            <a:endParaRPr lang="zh-CN" altLang="en-US" sz="1200" b="0">
              <a:latin typeface="仿宋" panose="02010609060101010101" charset="-122"/>
              <a:ea typeface="仿宋" panose="02010609060101010101" charset="-122"/>
              <a:cs typeface="仿宋" panose="02010609060101010101" charset="-122"/>
            </a:endParaRPr>
          </a:p>
          <a:p>
            <a:pPr algn="l" defTabSz="266700" fontAlgn="auto">
              <a:lnSpc>
                <a:spcPct val="100000"/>
              </a:lnSpc>
              <a:spcBef>
                <a:spcPts val="0"/>
              </a:spcBef>
              <a:spcAft>
                <a:spcPts val="0"/>
              </a:spcAft>
              <a:buClrTx/>
              <a:buSzTx/>
              <a:buFontTx/>
            </a:pPr>
            <a:r>
              <a:rPr lang="en-US" altLang="zh-CN" sz="2000" b="1">
                <a:latin typeface="Arial" panose="020B0604020202090204"/>
                <a:ea typeface="Arial" panose="020B0604020202090204"/>
              </a:rPr>
              <a:t>3.追责对象</a:t>
            </a:r>
            <a:endParaRPr lang="en-US" altLang="zh-CN" sz="2000" b="1">
              <a:latin typeface="Arial" panose="020B0604020202090204"/>
              <a:ea typeface="Arial" panose="020B0604020202090204"/>
            </a:endParaRPr>
          </a:p>
          <a:p>
            <a:pPr indent="457200" algn="l" defTabSz="266700" fontAlgn="auto">
              <a:lnSpc>
                <a:spcPct val="100000"/>
              </a:lnSpc>
              <a:spcBef>
                <a:spcPts val="0"/>
              </a:spcBef>
              <a:spcAft>
                <a:spcPts val="0"/>
              </a:spcAft>
            </a:pPr>
            <a:endParaRPr lang="zh-CN" altLang="en-US" sz="1200" b="1">
              <a:latin typeface="仿宋" panose="02010609060101010101" charset="-122"/>
              <a:ea typeface="仿宋" panose="02010609060101010101" charset="-122"/>
              <a:cs typeface="仿宋" panose="02010609060101010101" charset="-122"/>
            </a:endParaRPr>
          </a:p>
          <a:p>
            <a:pPr indent="457200" algn="l" defTabSz="266700" fontAlgn="auto">
              <a:lnSpc>
                <a:spcPct val="100000"/>
              </a:lnSpc>
              <a:spcBef>
                <a:spcPts val="0"/>
              </a:spcBef>
              <a:spcAft>
                <a:spcPts val="0"/>
              </a:spcAft>
            </a:pPr>
            <a:r>
              <a:rPr lang="zh-CN" altLang="en-US" sz="1200" b="1">
                <a:latin typeface="仿宋" panose="02010609060101010101" charset="-122"/>
                <a:ea typeface="仿宋" panose="02010609060101010101" charset="-122"/>
                <a:cs typeface="仿宋" panose="02010609060101010101" charset="-122"/>
              </a:rPr>
              <a:t>第二十八条</a:t>
            </a:r>
            <a:r>
              <a:rPr lang="en-US" altLang="en-US" sz="1200" b="0">
                <a:latin typeface="仿宋" panose="02010609060101010101" charset="-122"/>
                <a:ea typeface="仿宋" panose="02010609060101010101" charset="-122"/>
                <a:cs typeface="仿宋" panose="02010609060101010101" charset="-122"/>
              </a:rPr>
              <a:t> </a:t>
            </a:r>
            <a:r>
              <a:rPr lang="zh-CN" altLang="en-US" sz="1200" b="0">
                <a:latin typeface="仿宋" panose="02010609060101010101" charset="-122"/>
                <a:ea typeface="仿宋" panose="02010609060101010101" charset="-122"/>
                <a:cs typeface="仿宋" panose="02010609060101010101" charset="-122"/>
              </a:rPr>
              <a:t>中央企业经营管理有关人员任职期间违反规定，未履行或未正确履行职责造成国有资产损失或其他不良后果的，应当追究其相应责任。</a:t>
            </a:r>
            <a:r>
              <a:rPr lang="zh-CN" altLang="en-US" sz="1200" b="0">
                <a:solidFill>
                  <a:srgbClr val="FF0000"/>
                </a:solidFill>
                <a:latin typeface="仿宋" panose="02010609060101010101" charset="-122"/>
                <a:ea typeface="仿宋" panose="02010609060101010101" charset="-122"/>
                <a:cs typeface="仿宋" panose="02010609060101010101" charset="-122"/>
              </a:rPr>
              <a:t>违规经营投资责任根据工作职责划分为直接责任、主管责任和领导责任。</a:t>
            </a:r>
            <a:endParaRPr lang="zh-CN" altLang="en-US" sz="1200" b="0">
              <a:latin typeface="仿宋" panose="02010609060101010101" charset="-122"/>
              <a:ea typeface="仿宋" panose="02010609060101010101" charset="-122"/>
              <a:cs typeface="仿宋" panose="02010609060101010101" charset="-122"/>
            </a:endParaRPr>
          </a:p>
          <a:p>
            <a:pPr indent="457200" algn="l" defTabSz="266700" fontAlgn="auto">
              <a:lnSpc>
                <a:spcPct val="100000"/>
              </a:lnSpc>
              <a:spcBef>
                <a:spcPts val="0"/>
              </a:spcBef>
              <a:spcAft>
                <a:spcPts val="0"/>
              </a:spcAft>
            </a:pPr>
            <a:r>
              <a:rPr lang="zh-CN" altLang="en-US" sz="1200" b="1">
                <a:latin typeface="仿宋" panose="02010609060101010101" charset="-122"/>
                <a:ea typeface="仿宋" panose="02010609060101010101" charset="-122"/>
                <a:cs typeface="仿宋" panose="02010609060101010101" charset="-122"/>
              </a:rPr>
              <a:t>第二十九条</a:t>
            </a:r>
            <a:r>
              <a:rPr lang="en-US" altLang="en-US" sz="1200" b="0">
                <a:latin typeface="仿宋" panose="02010609060101010101" charset="-122"/>
                <a:ea typeface="仿宋" panose="02010609060101010101" charset="-122"/>
                <a:cs typeface="仿宋" panose="02010609060101010101" charset="-122"/>
              </a:rPr>
              <a:t> </a:t>
            </a:r>
            <a:r>
              <a:rPr lang="zh-CN" altLang="en-US" sz="1200" b="0">
                <a:solidFill>
                  <a:srgbClr val="FF0000"/>
                </a:solidFill>
                <a:latin typeface="仿宋" panose="02010609060101010101" charset="-122"/>
                <a:ea typeface="仿宋" panose="02010609060101010101" charset="-122"/>
                <a:cs typeface="仿宋" panose="02010609060101010101" charset="-122"/>
              </a:rPr>
              <a:t>直接责任</a:t>
            </a:r>
            <a:r>
              <a:rPr lang="zh-CN" altLang="en-US" sz="1200" b="0">
                <a:latin typeface="仿宋" panose="02010609060101010101" charset="-122"/>
                <a:ea typeface="仿宋" panose="02010609060101010101" charset="-122"/>
                <a:cs typeface="仿宋" panose="02010609060101010101" charset="-122"/>
              </a:rPr>
              <a:t>是指相关人员在其工作职责范围内，违反规定，未履行或未正确履行职责，对造成的资产损失或其他不良后果起决定性直接作用时应当承担的责任。</a:t>
            </a:r>
            <a:endParaRPr lang="zh-CN" altLang="en-US" sz="1200" b="0">
              <a:latin typeface="仿宋" panose="02010609060101010101" charset="-122"/>
              <a:ea typeface="仿宋" panose="02010609060101010101" charset="-122"/>
              <a:cs typeface="仿宋" panose="02010609060101010101" charset="-122"/>
            </a:endParaRPr>
          </a:p>
          <a:p>
            <a:pPr indent="457200" algn="l" defTabSz="266700" fontAlgn="auto">
              <a:lnSpc>
                <a:spcPct val="100000"/>
              </a:lnSpc>
              <a:spcBef>
                <a:spcPts val="0"/>
              </a:spcBef>
              <a:spcAft>
                <a:spcPts val="0"/>
              </a:spcAft>
            </a:pPr>
            <a:r>
              <a:rPr lang="zh-CN" altLang="en-US" sz="1200" b="0">
                <a:latin typeface="仿宋" panose="02010609060101010101" charset="-122"/>
                <a:ea typeface="仿宋" panose="02010609060101010101" charset="-122"/>
                <a:cs typeface="仿宋" panose="02010609060101010101" charset="-122"/>
              </a:rPr>
              <a:t>企业负责人存在以下情形之一的，应当承担直接责任：</a:t>
            </a:r>
            <a:endParaRPr lang="zh-CN" altLang="en-US" sz="1200" b="0">
              <a:latin typeface="仿宋" panose="02010609060101010101" charset="-122"/>
              <a:ea typeface="仿宋" panose="02010609060101010101" charset="-122"/>
              <a:cs typeface="仿宋" panose="02010609060101010101" charset="-122"/>
            </a:endParaRPr>
          </a:p>
          <a:p>
            <a:pPr indent="457200" algn="l" defTabSz="266700" fontAlgn="auto">
              <a:lnSpc>
                <a:spcPct val="100000"/>
              </a:lnSpc>
              <a:spcBef>
                <a:spcPts val="0"/>
              </a:spcBef>
              <a:spcAft>
                <a:spcPts val="0"/>
              </a:spcAft>
            </a:pPr>
            <a:r>
              <a:rPr lang="zh-CN" altLang="en-US" sz="1200" b="0">
                <a:latin typeface="仿宋" panose="02010609060101010101" charset="-122"/>
                <a:ea typeface="仿宋" panose="02010609060101010101" charset="-122"/>
                <a:cs typeface="仿宋" panose="02010609060101010101" charset="-122"/>
              </a:rPr>
              <a:t>（一）本人或与他人共同违反国家法律法规、国有资产监管规章制度、行业管理部门有关规定和企业内部管理规定；</a:t>
            </a:r>
            <a:endParaRPr lang="zh-CN" altLang="en-US" sz="1200" b="0">
              <a:latin typeface="仿宋" panose="02010609060101010101" charset="-122"/>
              <a:ea typeface="仿宋" panose="02010609060101010101" charset="-122"/>
              <a:cs typeface="仿宋" panose="02010609060101010101" charset="-122"/>
            </a:endParaRPr>
          </a:p>
          <a:p>
            <a:pPr indent="457200" algn="l" defTabSz="266700" fontAlgn="auto">
              <a:lnSpc>
                <a:spcPct val="100000"/>
              </a:lnSpc>
              <a:spcBef>
                <a:spcPts val="0"/>
              </a:spcBef>
              <a:spcAft>
                <a:spcPts val="0"/>
              </a:spcAft>
            </a:pPr>
            <a:r>
              <a:rPr lang="zh-CN" altLang="en-US" sz="1200" b="0">
                <a:latin typeface="仿宋" panose="02010609060101010101" charset="-122"/>
                <a:ea typeface="仿宋" panose="02010609060101010101" charset="-122"/>
                <a:cs typeface="仿宋" panose="02010609060101010101" charset="-122"/>
              </a:rPr>
              <a:t>（二）授意、指使、强令、纵容、包庇下属人员违反国家法律法规、国有资产监管规章制度、行业管理部门有关规定和企业内部管理规定；</a:t>
            </a:r>
            <a:endParaRPr lang="zh-CN" altLang="en-US" sz="1200" b="0">
              <a:latin typeface="仿宋" panose="02010609060101010101" charset="-122"/>
              <a:ea typeface="仿宋" panose="02010609060101010101" charset="-122"/>
              <a:cs typeface="仿宋" panose="02010609060101010101" charset="-122"/>
            </a:endParaRPr>
          </a:p>
          <a:p>
            <a:pPr indent="457200" algn="l" defTabSz="266700" fontAlgn="auto">
              <a:lnSpc>
                <a:spcPct val="100000"/>
              </a:lnSpc>
              <a:spcBef>
                <a:spcPts val="0"/>
              </a:spcBef>
              <a:spcAft>
                <a:spcPts val="0"/>
              </a:spcAft>
            </a:pPr>
            <a:r>
              <a:rPr lang="zh-CN" altLang="en-US" sz="1200" b="0">
                <a:latin typeface="仿宋" panose="02010609060101010101" charset="-122"/>
                <a:ea typeface="仿宋" panose="02010609060101010101" charset="-122"/>
                <a:cs typeface="仿宋" panose="02010609060101010101" charset="-122"/>
              </a:rPr>
              <a:t>（三）未经规定程序或超越权限，直接决定、批准、组织实施重大经济事项；</a:t>
            </a:r>
            <a:endParaRPr lang="zh-CN" altLang="en-US" sz="1200" b="0">
              <a:latin typeface="仿宋" panose="02010609060101010101" charset="-122"/>
              <a:ea typeface="仿宋" panose="02010609060101010101" charset="-122"/>
              <a:cs typeface="仿宋" panose="02010609060101010101" charset="-122"/>
            </a:endParaRPr>
          </a:p>
          <a:p>
            <a:pPr indent="457200" algn="l" defTabSz="266700" fontAlgn="auto">
              <a:lnSpc>
                <a:spcPct val="100000"/>
              </a:lnSpc>
              <a:spcBef>
                <a:spcPts val="0"/>
              </a:spcBef>
              <a:spcAft>
                <a:spcPts val="0"/>
              </a:spcAft>
            </a:pPr>
            <a:r>
              <a:rPr lang="zh-CN" altLang="en-US" sz="1200" b="0">
                <a:latin typeface="仿宋" panose="02010609060101010101" charset="-122"/>
                <a:ea typeface="仿宋" panose="02010609060101010101" charset="-122"/>
                <a:cs typeface="仿宋" panose="02010609060101010101" charset="-122"/>
              </a:rPr>
              <a:t>（四）主持相关会议讨论或以其他方式研究时，在多数人不同意的情况下，直接决定、批准、组织实施重大经济事项；</a:t>
            </a:r>
            <a:endParaRPr lang="zh-CN" altLang="en-US" sz="1200" b="0">
              <a:latin typeface="仿宋" panose="02010609060101010101" charset="-122"/>
              <a:ea typeface="仿宋" panose="02010609060101010101" charset="-122"/>
              <a:cs typeface="仿宋" panose="02010609060101010101" charset="-122"/>
            </a:endParaRPr>
          </a:p>
          <a:p>
            <a:pPr indent="457200" algn="l" defTabSz="266700" fontAlgn="auto">
              <a:lnSpc>
                <a:spcPct val="100000"/>
              </a:lnSpc>
              <a:spcBef>
                <a:spcPts val="0"/>
              </a:spcBef>
              <a:spcAft>
                <a:spcPts val="0"/>
              </a:spcAft>
            </a:pPr>
            <a:r>
              <a:rPr lang="zh-CN" altLang="en-US" sz="1200" b="0">
                <a:latin typeface="仿宋" panose="02010609060101010101" charset="-122"/>
                <a:ea typeface="仿宋" panose="02010609060101010101" charset="-122"/>
                <a:cs typeface="仿宋" panose="02010609060101010101" charset="-122"/>
              </a:rPr>
              <a:t>（五）将按有关法律法规制度应当作为第一责任人（总负责）的事项、签订的有关目标责任事项或应当履行的其他重要职责，授权（委托）其他领导人员决策且决策不当或决策失误等；</a:t>
            </a:r>
            <a:endParaRPr lang="zh-CN" altLang="en-US" sz="1200" b="0">
              <a:latin typeface="仿宋" panose="02010609060101010101" charset="-122"/>
              <a:ea typeface="仿宋" panose="02010609060101010101" charset="-122"/>
              <a:cs typeface="仿宋" panose="02010609060101010101" charset="-122"/>
            </a:endParaRPr>
          </a:p>
          <a:p>
            <a:pPr indent="457200" algn="l" defTabSz="266700" fontAlgn="auto">
              <a:lnSpc>
                <a:spcPct val="100000"/>
              </a:lnSpc>
              <a:spcBef>
                <a:spcPts val="0"/>
              </a:spcBef>
              <a:spcAft>
                <a:spcPts val="0"/>
              </a:spcAft>
            </a:pPr>
            <a:r>
              <a:rPr lang="zh-CN" altLang="en-US" sz="1200" b="0">
                <a:latin typeface="仿宋" panose="02010609060101010101" charset="-122"/>
                <a:ea typeface="仿宋" panose="02010609060101010101" charset="-122"/>
                <a:cs typeface="仿宋" panose="02010609060101010101" charset="-122"/>
              </a:rPr>
              <a:t>（六）其他应当承担直接责任的行为。</a:t>
            </a:r>
            <a:endParaRPr lang="zh-CN" altLang="en-US" sz="1200" b="0">
              <a:latin typeface="仿宋" panose="02010609060101010101" charset="-122"/>
              <a:ea typeface="仿宋" panose="02010609060101010101" charset="-122"/>
              <a:cs typeface="仿宋" panose="02010609060101010101" charset="-122"/>
            </a:endParaRPr>
          </a:p>
          <a:p>
            <a:pPr indent="457200" algn="l" defTabSz="266700" fontAlgn="auto">
              <a:lnSpc>
                <a:spcPct val="100000"/>
              </a:lnSpc>
              <a:spcBef>
                <a:spcPts val="0"/>
              </a:spcBef>
              <a:spcAft>
                <a:spcPts val="0"/>
              </a:spcAft>
            </a:pPr>
            <a:r>
              <a:rPr lang="zh-CN" altLang="en-US" sz="1200" b="1">
                <a:latin typeface="仿宋" panose="02010609060101010101" charset="-122"/>
                <a:ea typeface="仿宋" panose="02010609060101010101" charset="-122"/>
                <a:cs typeface="仿宋" panose="02010609060101010101" charset="-122"/>
              </a:rPr>
              <a:t>第三十条</a:t>
            </a:r>
            <a:r>
              <a:rPr lang="en-US" altLang="en-US" sz="1200" b="0">
                <a:latin typeface="仿宋" panose="02010609060101010101" charset="-122"/>
                <a:ea typeface="仿宋" panose="02010609060101010101" charset="-122"/>
                <a:cs typeface="仿宋" panose="02010609060101010101" charset="-122"/>
              </a:rPr>
              <a:t> </a:t>
            </a:r>
            <a:r>
              <a:rPr lang="zh-CN" altLang="en-US" sz="1200" b="0">
                <a:solidFill>
                  <a:srgbClr val="FF0000"/>
                </a:solidFill>
                <a:latin typeface="仿宋" panose="02010609060101010101" charset="-122"/>
                <a:ea typeface="仿宋" panose="02010609060101010101" charset="-122"/>
                <a:cs typeface="仿宋" panose="02010609060101010101" charset="-122"/>
              </a:rPr>
              <a:t>主管责任</a:t>
            </a:r>
            <a:r>
              <a:rPr lang="zh-CN" altLang="en-US" sz="1200" b="0">
                <a:latin typeface="仿宋" panose="02010609060101010101" charset="-122"/>
                <a:ea typeface="仿宋" panose="02010609060101010101" charset="-122"/>
                <a:cs typeface="仿宋" panose="02010609060101010101" charset="-122"/>
              </a:rPr>
              <a:t>是指相关人员在其直接主管（分管）工作职责范围内，违反规定，未履行或未正确履行职责，对造成的资产损失或其他不良后果应当承担的责任。</a:t>
            </a:r>
            <a:endParaRPr lang="zh-CN" altLang="en-US" sz="1200" b="0">
              <a:latin typeface="仿宋" panose="02010609060101010101" charset="-122"/>
              <a:ea typeface="仿宋" panose="02010609060101010101" charset="-122"/>
              <a:cs typeface="仿宋" panose="02010609060101010101" charset="-122"/>
            </a:endParaRPr>
          </a:p>
          <a:p>
            <a:pPr indent="457200" algn="l" defTabSz="266700" fontAlgn="auto">
              <a:lnSpc>
                <a:spcPct val="100000"/>
              </a:lnSpc>
              <a:spcBef>
                <a:spcPts val="0"/>
              </a:spcBef>
              <a:spcAft>
                <a:spcPts val="0"/>
              </a:spcAft>
            </a:pPr>
            <a:r>
              <a:rPr lang="zh-CN" altLang="en-US" sz="1200" b="1">
                <a:latin typeface="仿宋" panose="02010609060101010101" charset="-122"/>
                <a:ea typeface="仿宋" panose="02010609060101010101" charset="-122"/>
                <a:cs typeface="仿宋" panose="02010609060101010101" charset="-122"/>
              </a:rPr>
              <a:t>第三十一条</a:t>
            </a:r>
            <a:r>
              <a:rPr lang="en-US" altLang="en-US" sz="1200" b="0">
                <a:latin typeface="仿宋" panose="02010609060101010101" charset="-122"/>
                <a:ea typeface="仿宋" panose="02010609060101010101" charset="-122"/>
                <a:cs typeface="仿宋" panose="02010609060101010101" charset="-122"/>
              </a:rPr>
              <a:t> </a:t>
            </a:r>
            <a:r>
              <a:rPr lang="zh-CN" altLang="en-US" sz="1200" b="0">
                <a:solidFill>
                  <a:srgbClr val="FF0000"/>
                </a:solidFill>
                <a:latin typeface="仿宋" panose="02010609060101010101" charset="-122"/>
                <a:ea typeface="仿宋" panose="02010609060101010101" charset="-122"/>
                <a:cs typeface="仿宋" panose="02010609060101010101" charset="-122"/>
              </a:rPr>
              <a:t>领导责任</a:t>
            </a:r>
            <a:r>
              <a:rPr lang="zh-CN" altLang="en-US" sz="1200" b="0">
                <a:latin typeface="仿宋" panose="02010609060101010101" charset="-122"/>
                <a:ea typeface="仿宋" panose="02010609060101010101" charset="-122"/>
                <a:cs typeface="仿宋" panose="02010609060101010101" charset="-122"/>
              </a:rPr>
              <a:t>是指企业主要负责人在其工作职责范围内，违反规定，未履行或未正确履行职责，对造成的资产损失或其他不良后果应当承担的责任。</a:t>
            </a:r>
            <a:endParaRPr lang="zh-CN" altLang="en-US" sz="1200" b="0">
              <a:latin typeface="仿宋" panose="02010609060101010101" charset="-122"/>
              <a:ea typeface="仿宋" panose="02010609060101010101" charset="-122"/>
              <a:cs typeface="仿宋" panose="02010609060101010101"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4"/>
          <p:cNvSpPr txBox="1"/>
          <p:nvPr/>
        </p:nvSpPr>
        <p:spPr>
          <a:xfrm>
            <a:off x="660400" y="128587"/>
            <a:ext cx="10858500" cy="900112"/>
          </a:xfrm>
          <a:prstGeom prst="rect">
            <a:avLst/>
          </a:prstGeom>
          <a:ln>
            <a:headEnd type="none"/>
            <a:tailEnd type="none"/>
          </a:ln>
        </p:spPr>
        <p:txBody>
          <a:bodyPr vert="horz" wrap="square" lIns="91440" tIns="45720" rIns="91440" bIns="45720" rtlCol="0" anchor="b" anchorCtr="0"/>
          <a:lstStyle/>
          <a:p>
            <a:pPr algn="l">
              <a:lnSpc>
                <a:spcPct val="100000"/>
              </a:lnSpc>
              <a:spcBef>
                <a:spcPts val="0"/>
              </a:spcBef>
              <a:defRPr/>
            </a:pPr>
            <a:r>
              <a:rPr lang="zh-CN" altLang="en-US" sz="3200" b="1"/>
              <a:t>一、《中央企业违规经营投资责任追究实施办法》</a:t>
            </a:r>
            <a:endParaRPr lang="zh-CN" altLang="en-US" sz="3200" b="1"/>
          </a:p>
        </p:txBody>
      </p:sp>
      <p:sp>
        <p:nvSpPr>
          <p:cNvPr id="26" name="文本框 25"/>
          <p:cNvSpPr txBox="1"/>
          <p:nvPr/>
        </p:nvSpPr>
        <p:spPr>
          <a:xfrm>
            <a:off x="838200" y="1295400"/>
            <a:ext cx="10783570" cy="5273675"/>
          </a:xfrm>
          <a:prstGeom prst="rect">
            <a:avLst/>
          </a:prstGeom>
        </p:spPr>
        <p:txBody>
          <a:bodyPr wrap="square">
            <a:noAutofit/>
          </a:bodyPr>
          <a:p>
            <a:pPr algn="l" defTabSz="266700" fontAlgn="auto">
              <a:lnSpc>
                <a:spcPct val="100000"/>
              </a:lnSpc>
              <a:spcBef>
                <a:spcPts val="0"/>
              </a:spcBef>
              <a:spcAft>
                <a:spcPts val="0"/>
              </a:spcAft>
              <a:buClrTx/>
              <a:buSzTx/>
              <a:buFontTx/>
            </a:pPr>
            <a:r>
              <a:rPr lang="en-US" altLang="zh-CN" sz="2000" b="1">
                <a:latin typeface="Arial" panose="020B0604020202090204"/>
                <a:ea typeface="Arial" panose="020B0604020202090204"/>
              </a:rPr>
              <a:t>4.责任承担方式</a:t>
            </a:r>
            <a:endParaRPr lang="en-US" altLang="zh-CN" sz="2000" b="1">
              <a:latin typeface="Arial" panose="020B0604020202090204"/>
              <a:ea typeface="Arial" panose="020B0604020202090204"/>
            </a:endParaRPr>
          </a:p>
          <a:p>
            <a:pPr indent="457200" algn="l" defTabSz="266700" fontAlgn="auto">
              <a:lnSpc>
                <a:spcPct val="100000"/>
              </a:lnSpc>
              <a:spcBef>
                <a:spcPts val="0"/>
              </a:spcBef>
              <a:spcAft>
                <a:spcPts val="0"/>
              </a:spcAft>
            </a:pPr>
            <a:endParaRPr lang="zh-CN" altLang="en-US" sz="1200" b="1">
              <a:latin typeface="仿宋" panose="02010609060101010101" charset="-122"/>
              <a:ea typeface="仿宋" panose="02010609060101010101" charset="-122"/>
              <a:cs typeface="仿宋" panose="02010609060101010101" charset="-122"/>
            </a:endParaRPr>
          </a:p>
          <a:p>
            <a:pPr indent="457200" algn="l" defTabSz="266700" fontAlgn="auto">
              <a:lnSpc>
                <a:spcPct val="100000"/>
              </a:lnSpc>
              <a:spcBef>
                <a:spcPts val="0"/>
              </a:spcBef>
              <a:spcAft>
                <a:spcPts val="0"/>
              </a:spcAft>
            </a:pPr>
            <a:r>
              <a:rPr lang="zh-CN" altLang="en-US" sz="1200" b="1">
                <a:latin typeface="仿宋" panose="02010609060101010101" charset="-122"/>
                <a:ea typeface="仿宋" panose="02010609060101010101" charset="-122"/>
                <a:cs typeface="仿宋" panose="02010609060101010101" charset="-122"/>
              </a:rPr>
              <a:t>第三十七条</a:t>
            </a:r>
            <a:r>
              <a:rPr lang="en-US" altLang="en-US" sz="1200" b="0">
                <a:latin typeface="仿宋" panose="02010609060101010101" charset="-122"/>
                <a:ea typeface="仿宋" panose="02010609060101010101" charset="-122"/>
                <a:cs typeface="仿宋" panose="02010609060101010101" charset="-122"/>
              </a:rPr>
              <a:t> </a:t>
            </a:r>
            <a:r>
              <a:rPr lang="zh-CN" altLang="en-US" sz="1200" b="0">
                <a:latin typeface="仿宋" panose="02010609060101010101" charset="-122"/>
                <a:ea typeface="仿宋" panose="02010609060101010101" charset="-122"/>
                <a:cs typeface="仿宋" panose="02010609060101010101" charset="-122"/>
              </a:rPr>
              <a:t>对相关责任人的处理方式包括批评或诫勉、组织处理、扣减薪酬、禁入限制、处分、移送纪检监察机构或司法机关处理等，可以单独使用，也可以合并使用：</a:t>
            </a:r>
            <a:endParaRPr lang="zh-CN" altLang="en-US" sz="1200" b="0">
              <a:latin typeface="仿宋" panose="02010609060101010101" charset="-122"/>
              <a:ea typeface="仿宋" panose="02010609060101010101" charset="-122"/>
              <a:cs typeface="仿宋" panose="02010609060101010101" charset="-122"/>
            </a:endParaRPr>
          </a:p>
          <a:p>
            <a:pPr indent="457200" algn="l" defTabSz="266700" fontAlgn="auto">
              <a:lnSpc>
                <a:spcPct val="100000"/>
              </a:lnSpc>
              <a:spcBef>
                <a:spcPts val="0"/>
              </a:spcBef>
              <a:spcAft>
                <a:spcPts val="0"/>
              </a:spcAft>
            </a:pPr>
            <a:r>
              <a:rPr lang="zh-CN" altLang="en-US" sz="1200" b="0">
                <a:solidFill>
                  <a:srgbClr val="FF0000"/>
                </a:solidFill>
                <a:latin typeface="仿宋" panose="02010609060101010101" charset="-122"/>
                <a:ea typeface="仿宋" panose="02010609060101010101" charset="-122"/>
                <a:cs typeface="仿宋" panose="02010609060101010101" charset="-122"/>
              </a:rPr>
              <a:t>（一）批评或诫勉</a:t>
            </a:r>
            <a:r>
              <a:rPr lang="zh-CN" altLang="en-US" sz="1200" b="0">
                <a:latin typeface="仿宋" panose="02010609060101010101" charset="-122"/>
                <a:ea typeface="仿宋" panose="02010609060101010101" charset="-122"/>
                <a:cs typeface="仿宋" panose="02010609060101010101" charset="-122"/>
              </a:rPr>
              <a:t>。包括批评教育、责令书面检查、通报批评或诫勉；</a:t>
            </a:r>
            <a:endParaRPr lang="zh-CN" altLang="en-US" sz="1200" b="0">
              <a:latin typeface="仿宋" panose="02010609060101010101" charset="-122"/>
              <a:ea typeface="仿宋" panose="02010609060101010101" charset="-122"/>
              <a:cs typeface="仿宋" panose="02010609060101010101" charset="-122"/>
            </a:endParaRPr>
          </a:p>
          <a:p>
            <a:pPr indent="457200" algn="l" defTabSz="266700" fontAlgn="auto">
              <a:lnSpc>
                <a:spcPct val="100000"/>
              </a:lnSpc>
              <a:spcBef>
                <a:spcPts val="0"/>
              </a:spcBef>
              <a:spcAft>
                <a:spcPts val="0"/>
              </a:spcAft>
            </a:pPr>
            <a:r>
              <a:rPr lang="zh-CN" altLang="en-US" sz="1200" b="0">
                <a:solidFill>
                  <a:srgbClr val="FF0000"/>
                </a:solidFill>
                <a:latin typeface="仿宋" panose="02010609060101010101" charset="-122"/>
                <a:ea typeface="仿宋" panose="02010609060101010101" charset="-122"/>
                <a:cs typeface="仿宋" panose="02010609060101010101" charset="-122"/>
              </a:rPr>
              <a:t>（二）组织处理。</a:t>
            </a:r>
            <a:r>
              <a:rPr lang="zh-CN" altLang="en-US" sz="1200" b="0">
                <a:latin typeface="仿宋" panose="02010609060101010101" charset="-122"/>
                <a:ea typeface="仿宋" panose="02010609060101010101" charset="-122"/>
                <a:cs typeface="仿宋" panose="02010609060101010101" charset="-122"/>
              </a:rPr>
              <a:t>包括停职检查、调整职务、责令辞职、免职、降职。不属于国务院国资委干部管理权限范围内的，移送有干部管理权限的</a:t>
            </a:r>
            <a:r>
              <a:rPr lang="zh-CN" altLang="en-US" sz="1200" b="0">
                <a:latin typeface="仿宋" panose="02010609060101010101" charset="-122"/>
                <a:ea typeface="仿宋" panose="02010609060101010101" charset="-122"/>
                <a:cs typeface="仿宋" panose="02010609060101010101" charset="-122"/>
              </a:rPr>
              <a:t>单位给予相应组织处理；</a:t>
            </a:r>
            <a:endParaRPr lang="zh-CN" altLang="en-US" sz="1200" b="0">
              <a:latin typeface="仿宋" panose="02010609060101010101" charset="-122"/>
              <a:ea typeface="仿宋" panose="02010609060101010101" charset="-122"/>
              <a:cs typeface="仿宋" panose="02010609060101010101" charset="-122"/>
            </a:endParaRPr>
          </a:p>
          <a:p>
            <a:pPr indent="457200" algn="l" defTabSz="266700" fontAlgn="auto">
              <a:lnSpc>
                <a:spcPct val="100000"/>
              </a:lnSpc>
              <a:spcBef>
                <a:spcPts val="0"/>
              </a:spcBef>
              <a:spcAft>
                <a:spcPts val="0"/>
              </a:spcAft>
            </a:pPr>
            <a:r>
              <a:rPr lang="zh-CN" altLang="en-US" sz="1200" b="0">
                <a:solidFill>
                  <a:srgbClr val="FF0000"/>
                </a:solidFill>
                <a:latin typeface="仿宋" panose="02010609060101010101" charset="-122"/>
                <a:ea typeface="仿宋" panose="02010609060101010101" charset="-122"/>
                <a:cs typeface="仿宋" panose="02010609060101010101" charset="-122"/>
              </a:rPr>
              <a:t>（三）扣减薪酬。</a:t>
            </a:r>
            <a:r>
              <a:rPr lang="zh-CN" altLang="en-US" sz="1200" b="0">
                <a:latin typeface="仿宋" panose="02010609060101010101" charset="-122"/>
                <a:ea typeface="仿宋" panose="02010609060101010101" charset="-122"/>
                <a:cs typeface="仿宋" panose="02010609060101010101" charset="-122"/>
              </a:rPr>
              <a:t>扣减和追索绩效年薪或任期激励收入，终止或收回其他中长期激励收益，取消参加中长期激励资格等；</a:t>
            </a:r>
            <a:endParaRPr lang="zh-CN" altLang="en-US" sz="1200" b="0">
              <a:latin typeface="仿宋" panose="02010609060101010101" charset="-122"/>
              <a:ea typeface="仿宋" panose="02010609060101010101" charset="-122"/>
              <a:cs typeface="仿宋" panose="02010609060101010101" charset="-122"/>
            </a:endParaRPr>
          </a:p>
          <a:p>
            <a:pPr indent="457200" algn="l" defTabSz="266700" fontAlgn="auto">
              <a:lnSpc>
                <a:spcPct val="100000"/>
              </a:lnSpc>
              <a:spcBef>
                <a:spcPts val="0"/>
              </a:spcBef>
              <a:spcAft>
                <a:spcPts val="0"/>
              </a:spcAft>
            </a:pPr>
            <a:r>
              <a:rPr lang="zh-CN" altLang="en-US" sz="1200" b="0">
                <a:solidFill>
                  <a:srgbClr val="FF0000"/>
                </a:solidFill>
                <a:latin typeface="仿宋" panose="02010609060101010101" charset="-122"/>
                <a:ea typeface="仿宋" panose="02010609060101010101" charset="-122"/>
                <a:cs typeface="仿宋" panose="02010609060101010101" charset="-122"/>
              </a:rPr>
              <a:t>（四）禁入限制。</a:t>
            </a:r>
            <a:r>
              <a:rPr lang="zh-CN" altLang="en-US" sz="1200" b="0">
                <a:latin typeface="仿宋" panose="02010609060101010101" charset="-122"/>
                <a:ea typeface="仿宋" panose="02010609060101010101" charset="-122"/>
                <a:cs typeface="仿宋" panose="02010609060101010101" charset="-122"/>
              </a:rPr>
              <a:t>五年直至终身不得担任国有企业董事（监事）、高级管理人员等；</a:t>
            </a:r>
            <a:endParaRPr lang="zh-CN" altLang="en-US" sz="1200" b="0">
              <a:latin typeface="仿宋" panose="02010609060101010101" charset="-122"/>
              <a:ea typeface="仿宋" panose="02010609060101010101" charset="-122"/>
              <a:cs typeface="仿宋" panose="02010609060101010101" charset="-122"/>
            </a:endParaRPr>
          </a:p>
          <a:p>
            <a:pPr indent="457200" algn="l" defTabSz="266700" fontAlgn="auto">
              <a:lnSpc>
                <a:spcPct val="100000"/>
              </a:lnSpc>
              <a:spcBef>
                <a:spcPts val="0"/>
              </a:spcBef>
              <a:spcAft>
                <a:spcPts val="0"/>
              </a:spcAft>
            </a:pPr>
            <a:r>
              <a:rPr lang="zh-CN" altLang="en-US" sz="1200" b="0">
                <a:solidFill>
                  <a:srgbClr val="FF0000"/>
                </a:solidFill>
                <a:latin typeface="仿宋" panose="02010609060101010101" charset="-122"/>
                <a:ea typeface="仿宋" panose="02010609060101010101" charset="-122"/>
                <a:cs typeface="仿宋" panose="02010609060101010101" charset="-122"/>
              </a:rPr>
              <a:t>（五）处分。</a:t>
            </a:r>
            <a:r>
              <a:rPr lang="zh-CN" altLang="en-US" sz="1200" b="0">
                <a:latin typeface="仿宋" panose="02010609060101010101" charset="-122"/>
                <a:ea typeface="仿宋" panose="02010609060101010101" charset="-122"/>
                <a:cs typeface="仿宋" panose="02010609060101010101" charset="-122"/>
              </a:rPr>
              <a:t>中央企业经营管理有关人员存在《国有企业管理人员处分条例》所规定违法行为的，按照有关规定给予警告、记过、记大过、降级、撤职、开除等处分；</a:t>
            </a:r>
            <a:endParaRPr lang="zh-CN" altLang="en-US" sz="1200" b="0">
              <a:latin typeface="仿宋" panose="02010609060101010101" charset="-122"/>
              <a:ea typeface="仿宋" panose="02010609060101010101" charset="-122"/>
              <a:cs typeface="仿宋" panose="02010609060101010101" charset="-122"/>
            </a:endParaRPr>
          </a:p>
          <a:p>
            <a:pPr indent="457200" algn="l" defTabSz="266700" fontAlgn="auto">
              <a:lnSpc>
                <a:spcPct val="100000"/>
              </a:lnSpc>
              <a:spcBef>
                <a:spcPts val="0"/>
              </a:spcBef>
              <a:spcAft>
                <a:spcPts val="0"/>
              </a:spcAft>
            </a:pPr>
            <a:r>
              <a:rPr lang="zh-CN" altLang="en-US" sz="1200" b="0">
                <a:solidFill>
                  <a:srgbClr val="FF0000"/>
                </a:solidFill>
                <a:latin typeface="仿宋" panose="02010609060101010101" charset="-122"/>
                <a:ea typeface="仿宋" panose="02010609060101010101" charset="-122"/>
                <a:cs typeface="仿宋" panose="02010609060101010101" charset="-122"/>
              </a:rPr>
              <a:t>（六）移送纪检监察机构或司法机关处理。</a:t>
            </a:r>
            <a:r>
              <a:rPr lang="zh-CN" altLang="en-US" sz="1200" b="0">
                <a:latin typeface="仿宋" panose="02010609060101010101" charset="-122"/>
                <a:ea typeface="仿宋" panose="02010609060101010101" charset="-122"/>
                <a:cs typeface="仿宋" panose="02010609060101010101" charset="-122"/>
              </a:rPr>
              <a:t>涉嫌违纪、职务违法或犯罪的，按照有关规定移送纪检监察机构或司法机关依规依纪依法处理。</a:t>
            </a:r>
            <a:endParaRPr lang="zh-CN" altLang="en-US" sz="1200" b="0">
              <a:latin typeface="仿宋" panose="02010609060101010101" charset="-122"/>
              <a:ea typeface="仿宋" panose="02010609060101010101" charset="-122"/>
              <a:cs typeface="仿宋" panose="02010609060101010101" charset="-122"/>
            </a:endParaRPr>
          </a:p>
          <a:p>
            <a:pPr indent="457200" algn="l" defTabSz="266700" fontAlgn="auto">
              <a:lnSpc>
                <a:spcPct val="100000"/>
              </a:lnSpc>
              <a:spcBef>
                <a:spcPts val="0"/>
              </a:spcBef>
              <a:spcAft>
                <a:spcPts val="0"/>
              </a:spcAft>
            </a:pPr>
            <a:endParaRPr lang="zh-CN" altLang="en-US" sz="1200" b="0">
              <a:latin typeface="仿宋" panose="02010609060101010101" charset="-122"/>
              <a:ea typeface="仿宋" panose="02010609060101010101" charset="-122"/>
              <a:cs typeface="仿宋" panose="02010609060101010101" charset="-122"/>
            </a:endParaRPr>
          </a:p>
          <a:p>
            <a:pPr algn="l" defTabSz="266700" fontAlgn="auto">
              <a:lnSpc>
                <a:spcPct val="100000"/>
              </a:lnSpc>
              <a:spcBef>
                <a:spcPts val="0"/>
              </a:spcBef>
              <a:spcAft>
                <a:spcPts val="0"/>
              </a:spcAft>
              <a:buClrTx/>
              <a:buSzTx/>
              <a:buFontTx/>
            </a:pPr>
            <a:r>
              <a:rPr lang="en-US" altLang="zh-CN" sz="2000" b="1">
                <a:latin typeface="Arial" panose="020B0604020202090204"/>
                <a:ea typeface="Arial" panose="020B0604020202090204"/>
              </a:rPr>
              <a:t>5.免责情形</a:t>
            </a:r>
            <a:endParaRPr lang="en-US" altLang="zh-CN" sz="2000" b="1">
              <a:latin typeface="Arial" panose="020B0604020202090204"/>
              <a:ea typeface="Arial" panose="020B0604020202090204"/>
            </a:endParaRPr>
          </a:p>
          <a:p>
            <a:pPr indent="457200" algn="l" defTabSz="266700" fontAlgn="auto">
              <a:lnSpc>
                <a:spcPct val="100000"/>
              </a:lnSpc>
              <a:spcBef>
                <a:spcPts val="0"/>
              </a:spcBef>
              <a:spcAft>
                <a:spcPts val="0"/>
              </a:spcAft>
            </a:pPr>
            <a:endParaRPr lang="zh-CN" altLang="en-US" sz="1200" b="1">
              <a:latin typeface="仿宋" panose="02010609060101010101" charset="-122"/>
              <a:ea typeface="仿宋" panose="02010609060101010101" charset="-122"/>
              <a:cs typeface="仿宋" panose="02010609060101010101" charset="-122"/>
            </a:endParaRPr>
          </a:p>
          <a:p>
            <a:pPr indent="457200" algn="l" defTabSz="266700" fontAlgn="auto">
              <a:lnSpc>
                <a:spcPct val="100000"/>
              </a:lnSpc>
              <a:spcBef>
                <a:spcPts val="0"/>
              </a:spcBef>
              <a:spcAft>
                <a:spcPts val="0"/>
              </a:spcAft>
            </a:pPr>
            <a:r>
              <a:rPr lang="zh-CN" altLang="en-US" sz="1200" b="1">
                <a:latin typeface="仿宋" panose="02010609060101010101" charset="-122"/>
                <a:ea typeface="仿宋" panose="02010609060101010101" charset="-122"/>
                <a:cs typeface="仿宋" panose="02010609060101010101" charset="-122"/>
              </a:rPr>
              <a:t>第三十六条</a:t>
            </a:r>
            <a:r>
              <a:rPr lang="en-US" altLang="en-US" sz="1200" b="0">
                <a:latin typeface="仿宋" panose="02010609060101010101" charset="-122"/>
                <a:ea typeface="仿宋" panose="02010609060101010101" charset="-122"/>
                <a:cs typeface="仿宋" panose="02010609060101010101" charset="-122"/>
              </a:rPr>
              <a:t> </a:t>
            </a:r>
            <a:r>
              <a:rPr lang="zh-CN" altLang="en-US" sz="1200" b="0">
                <a:latin typeface="仿宋" panose="02010609060101010101" charset="-122"/>
                <a:ea typeface="仿宋" panose="02010609060101010101" charset="-122"/>
                <a:cs typeface="仿宋" panose="02010609060101010101" charset="-122"/>
              </a:rPr>
              <a:t>中央企业经营管理人员在</a:t>
            </a:r>
            <a:r>
              <a:rPr lang="zh-CN" altLang="en-US" sz="1200" b="0">
                <a:solidFill>
                  <a:srgbClr val="FF0000"/>
                </a:solidFill>
                <a:latin typeface="仿宋" panose="02010609060101010101" charset="-122"/>
                <a:ea typeface="仿宋" panose="02010609060101010101" charset="-122"/>
                <a:cs typeface="仿宋" panose="02010609060101010101" charset="-122"/>
              </a:rPr>
              <a:t>依法合规经营、履行忠实义务和勤勉尽责义务、没有牟取非法利益、未造成重大资产损失和重大不良后果前提下</a:t>
            </a:r>
            <a:r>
              <a:rPr lang="zh-CN" altLang="en-US" sz="1200" b="0">
                <a:latin typeface="仿宋" panose="02010609060101010101" charset="-122"/>
                <a:ea typeface="仿宋" panose="02010609060101010101" charset="-122"/>
                <a:cs typeface="仿宋" panose="02010609060101010101" charset="-122"/>
              </a:rPr>
              <a:t>，具有下列情形之一的，经综合研判并按有关规定履行审批程序后，</a:t>
            </a:r>
            <a:r>
              <a:rPr lang="zh-CN" altLang="en-US" sz="1200" b="0">
                <a:solidFill>
                  <a:srgbClr val="FF0000"/>
                </a:solidFill>
                <a:latin typeface="仿宋" panose="02010609060101010101" charset="-122"/>
                <a:ea typeface="仿宋" panose="02010609060101010101" charset="-122"/>
                <a:cs typeface="仿宋" panose="02010609060101010101" charset="-122"/>
              </a:rPr>
              <a:t>可以免予承担责任</a:t>
            </a:r>
            <a:r>
              <a:rPr lang="zh-CN" altLang="en-US" sz="1200" b="0">
                <a:latin typeface="仿宋" panose="02010609060101010101" charset="-122"/>
                <a:ea typeface="仿宋" panose="02010609060101010101" charset="-122"/>
                <a:cs typeface="仿宋" panose="02010609060101010101" charset="-122"/>
              </a:rPr>
              <a:t>：</a:t>
            </a:r>
            <a:endParaRPr lang="zh-CN" altLang="en-US" sz="1200" b="0">
              <a:latin typeface="仿宋" panose="02010609060101010101" charset="-122"/>
              <a:ea typeface="仿宋" panose="02010609060101010101" charset="-122"/>
              <a:cs typeface="仿宋" panose="02010609060101010101" charset="-122"/>
            </a:endParaRPr>
          </a:p>
          <a:p>
            <a:pPr indent="457200" algn="l" defTabSz="266700" fontAlgn="auto">
              <a:lnSpc>
                <a:spcPct val="100000"/>
              </a:lnSpc>
              <a:spcBef>
                <a:spcPts val="0"/>
              </a:spcBef>
              <a:spcAft>
                <a:spcPts val="0"/>
              </a:spcAft>
            </a:pPr>
            <a:r>
              <a:rPr lang="zh-CN" altLang="en-US" sz="1200" b="0">
                <a:latin typeface="仿宋" panose="02010609060101010101" charset="-122"/>
                <a:ea typeface="仿宋" panose="02010609060101010101" charset="-122"/>
                <a:cs typeface="仿宋" panose="02010609060101010101" charset="-122"/>
              </a:rPr>
              <a:t>（一）在组织科技研发、技术创新、成果转化或推动装备国产化应用中，因试验探索性强和不确定性大，以及因技术路线选择调整、成果转化市场变化等导致难以完成预定目标的；</a:t>
            </a:r>
            <a:endParaRPr lang="zh-CN" altLang="en-US" sz="1200" b="0">
              <a:latin typeface="仿宋" panose="02010609060101010101" charset="-122"/>
              <a:ea typeface="仿宋" panose="02010609060101010101" charset="-122"/>
              <a:cs typeface="仿宋" panose="02010609060101010101" charset="-122"/>
            </a:endParaRPr>
          </a:p>
          <a:p>
            <a:pPr indent="457200" algn="l" defTabSz="266700" fontAlgn="auto">
              <a:lnSpc>
                <a:spcPct val="100000"/>
              </a:lnSpc>
              <a:spcBef>
                <a:spcPts val="0"/>
              </a:spcBef>
              <a:spcAft>
                <a:spcPts val="0"/>
              </a:spcAft>
            </a:pPr>
            <a:r>
              <a:rPr lang="zh-CN" altLang="en-US" sz="1200" b="0">
                <a:latin typeface="仿宋" panose="02010609060101010101" charset="-122"/>
                <a:ea typeface="仿宋" panose="02010609060101010101" charset="-122"/>
                <a:cs typeface="仿宋" panose="02010609060101010101" charset="-122"/>
              </a:rPr>
              <a:t>（二）在开展战略投资、创业投资、发展战略性新兴产业、布局建设未来产业、能源矿产资源开发、打造现代产业链链长、实施重大改革措施中，因缺乏经验、先行先试，以及客观上无法先行预见的外部重大变化等导致项目未达预期的；</a:t>
            </a:r>
            <a:endParaRPr lang="zh-CN" altLang="en-US" sz="1200" b="0">
              <a:latin typeface="仿宋" panose="02010609060101010101" charset="-122"/>
              <a:ea typeface="仿宋" panose="02010609060101010101" charset="-122"/>
              <a:cs typeface="仿宋" panose="02010609060101010101" charset="-122"/>
            </a:endParaRPr>
          </a:p>
          <a:p>
            <a:pPr indent="457200" algn="l" defTabSz="266700" fontAlgn="auto">
              <a:lnSpc>
                <a:spcPct val="100000"/>
              </a:lnSpc>
              <a:spcBef>
                <a:spcPts val="0"/>
              </a:spcBef>
              <a:spcAft>
                <a:spcPts val="0"/>
              </a:spcAft>
            </a:pPr>
            <a:r>
              <a:rPr lang="zh-CN" altLang="en-US" sz="1200" b="0">
                <a:latin typeface="仿宋" panose="02010609060101010101" charset="-122"/>
                <a:ea typeface="仿宋" panose="02010609060101010101" charset="-122"/>
                <a:cs typeface="仿宋" panose="02010609060101010101" charset="-122"/>
              </a:rPr>
              <a:t>（三）在国有经济布局优化和结构调整、存量资产盘活和低效无效资产处置工作中，因客观上无法先行预见的相关政策重大调整、外部环境重大变化导致资产损失或其他不良后果的；</a:t>
            </a:r>
            <a:endParaRPr lang="zh-CN" altLang="en-US" sz="1200" b="0">
              <a:latin typeface="仿宋" panose="02010609060101010101" charset="-122"/>
              <a:ea typeface="仿宋" panose="02010609060101010101" charset="-122"/>
              <a:cs typeface="仿宋" panose="02010609060101010101" charset="-122"/>
            </a:endParaRPr>
          </a:p>
          <a:p>
            <a:pPr indent="457200" algn="l" defTabSz="266700" fontAlgn="auto">
              <a:lnSpc>
                <a:spcPct val="100000"/>
              </a:lnSpc>
              <a:spcBef>
                <a:spcPts val="0"/>
              </a:spcBef>
              <a:spcAft>
                <a:spcPts val="0"/>
              </a:spcAft>
            </a:pPr>
            <a:r>
              <a:rPr lang="zh-CN" altLang="en-US" sz="1200" b="0">
                <a:latin typeface="仿宋" panose="02010609060101010101" charset="-122"/>
                <a:ea typeface="仿宋" panose="02010609060101010101" charset="-122"/>
                <a:cs typeface="仿宋" panose="02010609060101010101" charset="-122"/>
              </a:rPr>
              <a:t>（四）在集体决策中对错误决策提出明确反对意见或保留意见的；</a:t>
            </a:r>
            <a:endParaRPr lang="zh-CN" altLang="en-US" sz="1200" b="0">
              <a:latin typeface="仿宋" panose="02010609060101010101" charset="-122"/>
              <a:ea typeface="仿宋" panose="02010609060101010101" charset="-122"/>
              <a:cs typeface="仿宋" panose="02010609060101010101" charset="-122"/>
            </a:endParaRPr>
          </a:p>
          <a:p>
            <a:pPr indent="457200" algn="l" defTabSz="266700" fontAlgn="auto">
              <a:lnSpc>
                <a:spcPct val="100000"/>
              </a:lnSpc>
              <a:spcBef>
                <a:spcPts val="0"/>
              </a:spcBef>
              <a:spcAft>
                <a:spcPts val="0"/>
              </a:spcAft>
            </a:pPr>
            <a:r>
              <a:rPr lang="zh-CN" altLang="en-US" sz="1200" b="0">
                <a:latin typeface="仿宋" panose="02010609060101010101" charset="-122"/>
                <a:ea typeface="仿宋" panose="02010609060101010101" charset="-122"/>
                <a:cs typeface="仿宋" panose="02010609060101010101" charset="-122"/>
              </a:rPr>
              <a:t>（五）在决策实施中已经履职尽责，但因不可抗力、难以预见等客观因素造成资产损失或其他不良后果的；</a:t>
            </a:r>
            <a:endParaRPr lang="zh-CN" altLang="en-US" sz="1200" b="0">
              <a:latin typeface="仿宋" panose="02010609060101010101" charset="-122"/>
              <a:ea typeface="仿宋" panose="02010609060101010101" charset="-122"/>
              <a:cs typeface="仿宋" panose="02010609060101010101" charset="-122"/>
            </a:endParaRPr>
          </a:p>
          <a:p>
            <a:pPr indent="457200" algn="l" defTabSz="266700" fontAlgn="auto">
              <a:lnSpc>
                <a:spcPct val="100000"/>
              </a:lnSpc>
              <a:spcBef>
                <a:spcPts val="0"/>
              </a:spcBef>
              <a:spcAft>
                <a:spcPts val="0"/>
              </a:spcAft>
            </a:pPr>
            <a:r>
              <a:rPr lang="zh-CN" altLang="en-US" sz="1200" b="0">
                <a:latin typeface="仿宋" panose="02010609060101010101" charset="-122"/>
                <a:ea typeface="仿宋" panose="02010609060101010101" charset="-122"/>
                <a:cs typeface="仿宋" panose="02010609060101010101" charset="-122"/>
              </a:rPr>
              <a:t>（六）其他免予承担责任的情形。</a:t>
            </a:r>
            <a:endParaRPr lang="zh-CN" altLang="en-US" sz="1200" b="0">
              <a:latin typeface="仿宋" panose="02010609060101010101" charset="-122"/>
              <a:ea typeface="仿宋" panose="02010609060101010101" charset="-122"/>
              <a:cs typeface="仿宋" panose="02010609060101010101" charset="-12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4"/>
          <p:cNvSpPr txBox="1"/>
          <p:nvPr/>
        </p:nvSpPr>
        <p:spPr>
          <a:xfrm>
            <a:off x="660400" y="128587"/>
            <a:ext cx="10858500" cy="900112"/>
          </a:xfrm>
          <a:prstGeom prst="rect">
            <a:avLst/>
          </a:prstGeom>
          <a:ln>
            <a:headEnd type="none"/>
            <a:tailEnd type="none"/>
          </a:ln>
        </p:spPr>
        <p:txBody>
          <a:bodyPr vert="horz" wrap="square" lIns="91440" tIns="45720" rIns="91440" bIns="45720" rtlCol="0" anchor="b" anchorCtr="0"/>
          <a:lstStyle/>
          <a:p>
            <a:pPr algn="l">
              <a:lnSpc>
                <a:spcPct val="100000"/>
              </a:lnSpc>
              <a:spcBef>
                <a:spcPts val="0"/>
              </a:spcBef>
              <a:defRPr/>
            </a:pPr>
            <a:r>
              <a:rPr lang="zh-CN" altLang="en-US" sz="3200" b="1"/>
              <a:t>二、《国有企业领导人员廉洁从业规定》</a:t>
            </a:r>
            <a:endParaRPr lang="zh-CN" altLang="en-US" sz="3200" b="1"/>
          </a:p>
        </p:txBody>
      </p:sp>
      <p:sp>
        <p:nvSpPr>
          <p:cNvPr id="26" name="文本框 25"/>
          <p:cNvSpPr txBox="1"/>
          <p:nvPr/>
        </p:nvSpPr>
        <p:spPr>
          <a:xfrm>
            <a:off x="838200" y="1295400"/>
            <a:ext cx="10783570" cy="5189220"/>
          </a:xfrm>
          <a:prstGeom prst="rect">
            <a:avLst/>
          </a:prstGeom>
        </p:spPr>
        <p:txBody>
          <a:bodyPr wrap="square">
            <a:noAutofit/>
          </a:bodyPr>
          <a:p>
            <a:pPr algn="just" defTabSz="266700" fontAlgn="auto">
              <a:lnSpc>
                <a:spcPct val="172000"/>
              </a:lnSpc>
              <a:spcBef>
                <a:spcPts val="1300"/>
              </a:spcBef>
              <a:spcAft>
                <a:spcPts val="1300"/>
              </a:spcAft>
              <a:buClrTx/>
              <a:buSzTx/>
              <a:buFontTx/>
            </a:pPr>
            <a:r>
              <a:rPr lang="zh-CN" altLang="en-US" sz="2300" b="1">
                <a:latin typeface="仿宋" panose="02010609060101010101" charset="-122"/>
                <a:ea typeface="仿宋" panose="02010609060101010101" charset="-122"/>
                <a:cs typeface="仿宋" panose="02010609060101010101" charset="-122"/>
              </a:rPr>
              <a:t>（一）新规概要</a:t>
            </a:r>
            <a:endParaRPr lang="zh-CN" altLang="en-US" sz="2300" b="1">
              <a:latin typeface="仿宋" panose="02010609060101010101" charset="-122"/>
              <a:ea typeface="仿宋" panose="02010609060101010101" charset="-122"/>
              <a:cs typeface="仿宋" panose="02010609060101010101" charset="-122"/>
            </a:endParaRPr>
          </a:p>
          <a:p>
            <a:pPr indent="266700" algn="just" defTabSz="266700" fontAlgn="auto">
              <a:lnSpc>
                <a:spcPct val="100000"/>
              </a:lnSpc>
              <a:spcBef>
                <a:spcPts val="0"/>
              </a:spcBef>
              <a:spcAft>
                <a:spcPts val="600"/>
              </a:spcAft>
              <a:buClrTx/>
              <a:buSzTx/>
              <a:buFontTx/>
            </a:pPr>
            <a:r>
              <a:rPr lang="zh-CN" altLang="en-US" sz="1600">
                <a:latin typeface="仿宋" panose="02010609060101010101" charset="-122"/>
                <a:ea typeface="仿宋" panose="02010609060101010101" charset="-122"/>
                <a:cs typeface="仿宋" panose="02010609060101010101" charset="-122"/>
                <a:sym typeface="+mn-ea"/>
              </a:rPr>
              <a:t>《国有企业领导人员廉洁从业规定》</a:t>
            </a:r>
            <a:r>
              <a:rPr lang="zh-CN" altLang="en-US" sz="1600" b="0">
                <a:latin typeface="仿宋" panose="02010609060101010101" charset="-122"/>
                <a:ea typeface="仿宋" panose="02010609060101010101" charset="-122"/>
                <a:cs typeface="仿宋" panose="02010609060101010101" charset="-122"/>
              </a:rPr>
              <a:t>填补了规范体系空白，构建"事前预防-事中控制-事后追责"的全链条闭环。以7大类58项负面清单形式为国企领导人员划定全场景、全流程的行为边界，将原则性纪律要求转化为可感知、可执行、可核查的具体行为准则。同时系统集成了党委监督、出资人监督、纪检监察监督、审计监督、信息化监督、企业内部合规监督等监督机制，构建覆盖决策、执行、监督全流程的事中管控体系。新增"禁止盲目追求政绩损害国家利益"独立章节，将过度负债、偏离主业、融资性贸易、数据造假等经营风险行为上升为廉洁从业禁止性规定，实现经营监管与廉洁纪律的深度融合。</a:t>
            </a:r>
            <a:endParaRPr lang="zh-CN" altLang="en-US" sz="1600" b="0">
              <a:latin typeface="仿宋" panose="02010609060101010101" charset="-122"/>
              <a:ea typeface="仿宋" panose="02010609060101010101" charset="-122"/>
              <a:cs typeface="仿宋" panose="02010609060101010101" charset="-122"/>
            </a:endParaRPr>
          </a:p>
          <a:p>
            <a:pPr algn="just" defTabSz="266700" fontAlgn="auto">
              <a:lnSpc>
                <a:spcPct val="172000"/>
              </a:lnSpc>
              <a:spcBef>
                <a:spcPts val="1300"/>
              </a:spcBef>
              <a:spcAft>
                <a:spcPts val="1300"/>
              </a:spcAft>
              <a:buClrTx/>
              <a:buSzTx/>
              <a:buFontTx/>
            </a:pPr>
            <a:r>
              <a:rPr lang="zh-CN" altLang="en-US" sz="2300" b="1">
                <a:latin typeface="仿宋" panose="02010609060101010101" charset="-122"/>
                <a:ea typeface="仿宋" panose="02010609060101010101" charset="-122"/>
                <a:cs typeface="仿宋" panose="02010609060101010101" charset="-122"/>
              </a:rPr>
              <a:t>（二）重点条款摘要</a:t>
            </a:r>
            <a:endParaRPr lang="zh-CN" altLang="en-US" sz="2300" b="1">
              <a:latin typeface="仿宋" panose="02010609060101010101" charset="-122"/>
              <a:ea typeface="仿宋" panose="02010609060101010101" charset="-122"/>
              <a:cs typeface="仿宋" panose="02010609060101010101" charset="-122"/>
            </a:endParaRPr>
          </a:p>
          <a:p>
            <a:pPr algn="l" defTabSz="266700" fontAlgn="auto">
              <a:lnSpc>
                <a:spcPct val="100000"/>
              </a:lnSpc>
              <a:spcBef>
                <a:spcPts val="0"/>
              </a:spcBef>
              <a:spcAft>
                <a:spcPts val="0"/>
              </a:spcAft>
              <a:buClrTx/>
              <a:buSzTx/>
              <a:buFontTx/>
            </a:pPr>
            <a:r>
              <a:rPr lang="en-US" altLang="zh-CN" sz="2000" b="1">
                <a:latin typeface="Arial" panose="020B0604020202090204"/>
                <a:ea typeface="Arial" panose="020B0604020202090204"/>
              </a:rPr>
              <a:t>1.适用范围：</a:t>
            </a:r>
            <a:endParaRPr lang="en-US" altLang="zh-CN" sz="2000" b="1">
              <a:latin typeface="Arial" panose="020B0604020202090204"/>
              <a:ea typeface="Arial" panose="020B0604020202090204"/>
            </a:endParaRPr>
          </a:p>
          <a:p>
            <a:pPr algn="l" defTabSz="266700" fontAlgn="auto">
              <a:lnSpc>
                <a:spcPct val="100000"/>
              </a:lnSpc>
              <a:spcBef>
                <a:spcPts val="0"/>
              </a:spcBef>
              <a:spcAft>
                <a:spcPts val="0"/>
              </a:spcAft>
              <a:buClrTx/>
              <a:buSzTx/>
              <a:buFontTx/>
            </a:pPr>
            <a:endParaRPr lang="en-US" altLang="zh-CN" sz="2000" b="1">
              <a:latin typeface="Arial" panose="020B0604020202090204"/>
              <a:ea typeface="Arial" panose="020B0604020202090204"/>
            </a:endParaRPr>
          </a:p>
          <a:p>
            <a:pPr indent="266700" algn="just" defTabSz="266700" fontAlgn="auto">
              <a:lnSpc>
                <a:spcPct val="100000"/>
              </a:lnSpc>
              <a:spcBef>
                <a:spcPts val="0"/>
              </a:spcBef>
              <a:spcAft>
                <a:spcPts val="600"/>
              </a:spcAft>
              <a:buClrTx/>
              <a:buSzTx/>
              <a:buFontTx/>
            </a:pPr>
            <a:r>
              <a:rPr lang="zh-CN" altLang="en-US" sz="1600" b="1">
                <a:latin typeface="仿宋" panose="02010609060101010101" charset="-122"/>
                <a:ea typeface="仿宋" panose="02010609060101010101" charset="-122"/>
                <a:cs typeface="仿宋" panose="02010609060101010101" charset="-122"/>
              </a:rPr>
              <a:t>第二条</a:t>
            </a:r>
            <a:r>
              <a:rPr lang="zh-CN" altLang="en-US" sz="1600" b="0">
                <a:latin typeface="仿宋" panose="02010609060101010101" charset="-122"/>
                <a:ea typeface="仿宋" panose="02010609060101010101" charset="-122"/>
                <a:cs typeface="仿宋" panose="02010609060101010101" charset="-122"/>
              </a:rPr>
              <a:t>　本规定适用于国有独资、全资企业和国有控股企业、国有实际控制企业（含国有独资、全资金融企业和国有控股金融企业、国有实际控制金融企业）及其分支机构的下列领导人员：</a:t>
            </a:r>
            <a:endParaRPr lang="zh-CN" altLang="en-US" sz="1600" b="0">
              <a:latin typeface="仿宋" panose="02010609060101010101" charset="-122"/>
              <a:ea typeface="仿宋" panose="02010609060101010101" charset="-122"/>
              <a:cs typeface="仿宋" panose="02010609060101010101" charset="-122"/>
            </a:endParaRPr>
          </a:p>
          <a:p>
            <a:pPr indent="266700" algn="just" defTabSz="266700" fontAlgn="auto">
              <a:lnSpc>
                <a:spcPct val="100000"/>
              </a:lnSpc>
              <a:spcBef>
                <a:spcPts val="0"/>
              </a:spcBef>
              <a:spcAft>
                <a:spcPts val="600"/>
              </a:spcAft>
              <a:buClrTx/>
              <a:buSzTx/>
              <a:buFontTx/>
            </a:pPr>
            <a:r>
              <a:rPr lang="zh-CN" altLang="en-US" sz="1600" b="0">
                <a:solidFill>
                  <a:srgbClr val="FF0000"/>
                </a:solidFill>
                <a:latin typeface="仿宋" panose="02010609060101010101" charset="-122"/>
                <a:ea typeface="仿宋" panose="02010609060101010101" charset="-122"/>
                <a:cs typeface="仿宋" panose="02010609060101010101" charset="-122"/>
              </a:rPr>
              <a:t>（一）党组织领导班子成员；</a:t>
            </a:r>
            <a:endParaRPr lang="zh-CN" altLang="en-US" sz="1600" b="0">
              <a:solidFill>
                <a:srgbClr val="FF0000"/>
              </a:solidFill>
              <a:latin typeface="仿宋" panose="02010609060101010101" charset="-122"/>
              <a:ea typeface="仿宋" panose="02010609060101010101" charset="-122"/>
              <a:cs typeface="仿宋" panose="02010609060101010101" charset="-122"/>
            </a:endParaRPr>
          </a:p>
          <a:p>
            <a:pPr indent="266700" algn="just" defTabSz="266700" fontAlgn="auto">
              <a:lnSpc>
                <a:spcPct val="100000"/>
              </a:lnSpc>
              <a:spcBef>
                <a:spcPts val="0"/>
              </a:spcBef>
              <a:spcAft>
                <a:spcPts val="600"/>
              </a:spcAft>
              <a:buClrTx/>
              <a:buSzTx/>
              <a:buFontTx/>
            </a:pPr>
            <a:r>
              <a:rPr lang="zh-CN" altLang="en-US" sz="1600" b="0">
                <a:solidFill>
                  <a:srgbClr val="FF0000"/>
                </a:solidFill>
                <a:latin typeface="仿宋" panose="02010609060101010101" charset="-122"/>
                <a:ea typeface="仿宋" panose="02010609060101010101" charset="-122"/>
                <a:cs typeface="仿宋" panose="02010609060101010101" charset="-122"/>
              </a:rPr>
              <a:t>（二）列入上级党组织管理的董事会成员、经理层成员；</a:t>
            </a:r>
            <a:endParaRPr lang="zh-CN" altLang="en-US" sz="1600" b="0">
              <a:solidFill>
                <a:srgbClr val="FF0000"/>
              </a:solidFill>
              <a:latin typeface="仿宋" panose="02010609060101010101" charset="-122"/>
              <a:ea typeface="仿宋" panose="02010609060101010101" charset="-122"/>
              <a:cs typeface="仿宋" panose="02010609060101010101" charset="-122"/>
            </a:endParaRPr>
          </a:p>
          <a:p>
            <a:pPr indent="266700" algn="just" defTabSz="266700" fontAlgn="auto">
              <a:lnSpc>
                <a:spcPct val="100000"/>
              </a:lnSpc>
              <a:spcBef>
                <a:spcPts val="0"/>
              </a:spcBef>
              <a:spcAft>
                <a:spcPts val="600"/>
              </a:spcAft>
              <a:buClrTx/>
              <a:buSzTx/>
              <a:buFontTx/>
            </a:pPr>
            <a:r>
              <a:rPr lang="zh-CN" altLang="en-US" sz="1600" b="0">
                <a:solidFill>
                  <a:srgbClr val="FF0000"/>
                </a:solidFill>
                <a:latin typeface="仿宋" panose="02010609060101010101" charset="-122"/>
                <a:ea typeface="仿宋" panose="02010609060101010101" charset="-122"/>
                <a:cs typeface="仿宋" panose="02010609060101010101" charset="-122"/>
              </a:rPr>
              <a:t>（三）列入上级党组织管理或者由本企业党组织管理的其他高级管理人员。</a:t>
            </a:r>
            <a:endParaRPr lang="zh-CN" altLang="en-US" sz="1600" b="0">
              <a:solidFill>
                <a:srgbClr val="FF0000"/>
              </a:solidFill>
              <a:latin typeface="仿宋" panose="02010609060101010101" charset="-122"/>
              <a:ea typeface="仿宋" panose="02010609060101010101" charset="-122"/>
              <a:cs typeface="仿宋" panose="02010609060101010101"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4"/>
          <p:cNvSpPr txBox="1"/>
          <p:nvPr/>
        </p:nvSpPr>
        <p:spPr>
          <a:xfrm>
            <a:off x="660400" y="128587"/>
            <a:ext cx="10858500" cy="900112"/>
          </a:xfrm>
          <a:prstGeom prst="rect">
            <a:avLst/>
          </a:prstGeom>
          <a:ln>
            <a:headEnd type="none"/>
            <a:tailEnd type="none"/>
          </a:ln>
        </p:spPr>
        <p:txBody>
          <a:bodyPr vert="horz" wrap="square" lIns="91440" tIns="45720" rIns="91440" bIns="45720" rtlCol="0" anchor="b" anchorCtr="0"/>
          <a:lstStyle/>
          <a:p>
            <a:pPr algn="l">
              <a:lnSpc>
                <a:spcPct val="100000"/>
              </a:lnSpc>
              <a:spcBef>
                <a:spcPts val="0"/>
              </a:spcBef>
              <a:defRPr/>
            </a:pPr>
            <a:r>
              <a:rPr lang="zh-CN" altLang="en-US" sz="3200" b="1"/>
              <a:t>二、《国有企业领导人员廉洁从业规定》</a:t>
            </a:r>
            <a:endParaRPr lang="zh-CN" altLang="en-US" sz="3200" b="1"/>
          </a:p>
        </p:txBody>
      </p:sp>
      <p:sp>
        <p:nvSpPr>
          <p:cNvPr id="26" name="文本框 25"/>
          <p:cNvSpPr txBox="1"/>
          <p:nvPr/>
        </p:nvSpPr>
        <p:spPr>
          <a:xfrm>
            <a:off x="838200" y="1295400"/>
            <a:ext cx="10783570" cy="5189220"/>
          </a:xfrm>
          <a:prstGeom prst="rect">
            <a:avLst/>
          </a:prstGeom>
        </p:spPr>
        <p:txBody>
          <a:bodyPr wrap="square">
            <a:noAutofit/>
          </a:bodyPr>
          <a:p>
            <a:pPr algn="l" defTabSz="266700" fontAlgn="auto">
              <a:lnSpc>
                <a:spcPct val="100000"/>
              </a:lnSpc>
              <a:spcBef>
                <a:spcPts val="0"/>
              </a:spcBef>
              <a:spcAft>
                <a:spcPts val="0"/>
              </a:spcAft>
              <a:buClrTx/>
              <a:buSzTx/>
              <a:buFontTx/>
            </a:pPr>
            <a:r>
              <a:rPr lang="en-US" altLang="zh-CN" sz="2000" b="1">
                <a:latin typeface="Arial" panose="020B0604020202090204"/>
                <a:ea typeface="Arial" panose="020B0604020202090204"/>
              </a:rPr>
              <a:t>2.禁止行为情形</a:t>
            </a:r>
            <a:endParaRPr lang="en-US" altLang="zh-CN" sz="2000" b="1">
              <a:latin typeface="Arial" panose="020B0604020202090204"/>
              <a:ea typeface="Arial" panose="020B0604020202090204"/>
            </a:endParaRPr>
          </a:p>
          <a:p>
            <a:pPr indent="304800" algn="l" defTabSz="266700" fontAlgn="auto">
              <a:lnSpc>
                <a:spcPct val="100000"/>
              </a:lnSpc>
              <a:spcBef>
                <a:spcPts val="0"/>
              </a:spcBef>
              <a:spcAft>
                <a:spcPts val="0"/>
              </a:spcAft>
              <a:extLst>
                <a:ext uri="{35155182-B16C-46BC-9424-99874614C6A1}">
                  <wpsdc:indentchars xmlns:wpsdc="http://www.wps.cn/officeDocument/2017/drawingmlCustomData" val="200" checksum="1077528236"/>
                </a:ext>
              </a:extLst>
            </a:pPr>
            <a:endParaRPr lang="zh-CN" altLang="en-US" sz="1200" b="1">
              <a:latin typeface="仿宋" panose="02010609060101010101" charset="-122"/>
              <a:ea typeface="仿宋" panose="02010609060101010101" charset="-122"/>
              <a:cs typeface="仿宋" panose="02010609060101010101" charset="-122"/>
            </a:endParaRPr>
          </a:p>
          <a:p>
            <a:pPr indent="304800" algn="l" defTabSz="266700" fontAlgn="auto">
              <a:lnSpc>
                <a:spcPct val="100000"/>
              </a:lnSpc>
              <a:spcBef>
                <a:spcPts val="0"/>
              </a:spcBef>
              <a:spcAft>
                <a:spcPts val="0"/>
              </a:spcAft>
              <a:extLst>
                <a:ext uri="{35155182-B16C-46BC-9424-99874614C6A1}">
                  <wpsdc:indentchars xmlns:wpsdc="http://www.wps.cn/officeDocument/2017/drawingmlCustomData" val="200" checksum="1077528236"/>
                </a:ext>
              </a:extLst>
            </a:pPr>
            <a:r>
              <a:rPr lang="zh-CN" altLang="en-US" sz="1200" b="1">
                <a:latin typeface="仿宋" panose="02010609060101010101" charset="-122"/>
                <a:ea typeface="仿宋" panose="02010609060101010101" charset="-122"/>
                <a:cs typeface="仿宋" panose="02010609060101010101" charset="-122"/>
              </a:rPr>
              <a:t>第六条</a:t>
            </a:r>
            <a:r>
              <a:rPr lang="zh-CN" altLang="en-US" sz="1200" b="0">
                <a:latin typeface="仿宋" panose="02010609060101010101" charset="-122"/>
                <a:ea typeface="仿宋" panose="02010609060101010101" charset="-122"/>
                <a:cs typeface="仿宋" panose="02010609060101010101" charset="-122"/>
              </a:rPr>
              <a:t>　禁止滥用职权损害国有资产权益。（</a:t>
            </a:r>
            <a:r>
              <a:rPr lang="en-US" altLang="zh-CN" sz="1200" b="0">
                <a:latin typeface="仿宋" panose="02010609060101010101" charset="-122"/>
                <a:ea typeface="仿宋" panose="02010609060101010101" charset="-122"/>
                <a:cs typeface="仿宋" panose="02010609060101010101" charset="-122"/>
              </a:rPr>
              <a:t>7</a:t>
            </a:r>
            <a:r>
              <a:rPr lang="zh-CN" altLang="en-US" sz="1200" b="0">
                <a:latin typeface="仿宋" panose="02010609060101010101" charset="-122"/>
                <a:ea typeface="仿宋" panose="02010609060101010101" charset="-122"/>
                <a:cs typeface="仿宋" panose="02010609060101010101" charset="-122"/>
              </a:rPr>
              <a:t>项）</a:t>
            </a:r>
            <a:endParaRPr lang="zh-CN" altLang="en-US" sz="1200" b="0">
              <a:latin typeface="仿宋" panose="02010609060101010101" charset="-122"/>
              <a:ea typeface="仿宋" panose="02010609060101010101" charset="-122"/>
              <a:cs typeface="仿宋" panose="02010609060101010101" charset="-122"/>
            </a:endParaRPr>
          </a:p>
          <a:p>
            <a:pPr indent="304800" algn="l" defTabSz="266700" fontAlgn="auto">
              <a:lnSpc>
                <a:spcPct val="100000"/>
              </a:lnSpc>
              <a:spcBef>
                <a:spcPts val="0"/>
              </a:spcBef>
              <a:spcAft>
                <a:spcPts val="0"/>
              </a:spcAft>
              <a:extLst>
                <a:ext uri="{35155182-B16C-46BC-9424-99874614C6A1}">
                  <wpsdc:indentchars xmlns:wpsdc="http://www.wps.cn/officeDocument/2017/drawingmlCustomData" val="200" checksum="1077528236"/>
                </a:ext>
              </a:extLst>
            </a:pPr>
            <a:r>
              <a:rPr lang="zh-CN" altLang="en-US" sz="1200" b="1">
                <a:latin typeface="仿宋" panose="02010609060101010101" charset="-122"/>
                <a:ea typeface="仿宋" panose="02010609060101010101" charset="-122"/>
                <a:cs typeface="仿宋" panose="02010609060101010101" charset="-122"/>
              </a:rPr>
              <a:t>第七条</a:t>
            </a:r>
            <a:r>
              <a:rPr lang="zh-CN" altLang="en-US" sz="1200" b="0">
                <a:latin typeface="仿宋" panose="02010609060101010101" charset="-122"/>
                <a:ea typeface="仿宋" panose="02010609060101010101" charset="-122"/>
                <a:cs typeface="仿宋" panose="02010609060101010101" charset="-122"/>
              </a:rPr>
              <a:t>　禁止利用职权或者职务上的影响谋取私利。</a:t>
            </a:r>
            <a:r>
              <a:rPr lang="zh-CN" altLang="en-US" sz="1200">
                <a:latin typeface="仿宋" panose="02010609060101010101" charset="-122"/>
                <a:ea typeface="仿宋" panose="02010609060101010101" charset="-122"/>
                <a:cs typeface="仿宋" panose="02010609060101010101" charset="-122"/>
                <a:sym typeface="+mn-ea"/>
              </a:rPr>
              <a:t>（</a:t>
            </a:r>
            <a:r>
              <a:rPr lang="en-US" altLang="zh-CN" sz="1200">
                <a:latin typeface="仿宋" panose="02010609060101010101" charset="-122"/>
                <a:ea typeface="仿宋" panose="02010609060101010101" charset="-122"/>
                <a:cs typeface="仿宋" panose="02010609060101010101" charset="-122"/>
                <a:sym typeface="+mn-ea"/>
              </a:rPr>
              <a:t>10</a:t>
            </a:r>
            <a:r>
              <a:rPr lang="zh-CN" altLang="en-US" sz="1200">
                <a:latin typeface="仿宋" panose="02010609060101010101" charset="-122"/>
                <a:ea typeface="仿宋" panose="02010609060101010101" charset="-122"/>
                <a:cs typeface="仿宋" panose="02010609060101010101" charset="-122"/>
                <a:sym typeface="+mn-ea"/>
              </a:rPr>
              <a:t>项）</a:t>
            </a:r>
            <a:endParaRPr lang="zh-CN" altLang="en-US" sz="1200" b="0">
              <a:latin typeface="仿宋" panose="02010609060101010101" charset="-122"/>
              <a:ea typeface="仿宋" panose="02010609060101010101" charset="-122"/>
              <a:cs typeface="仿宋" panose="02010609060101010101" charset="-122"/>
            </a:endParaRPr>
          </a:p>
          <a:p>
            <a:pPr indent="304800" algn="l" defTabSz="266700" fontAlgn="auto">
              <a:lnSpc>
                <a:spcPct val="100000"/>
              </a:lnSpc>
              <a:spcBef>
                <a:spcPts val="0"/>
              </a:spcBef>
              <a:spcAft>
                <a:spcPts val="0"/>
              </a:spcAft>
              <a:extLst>
                <a:ext uri="{35155182-B16C-46BC-9424-99874614C6A1}">
                  <wpsdc:indentchars xmlns:wpsdc="http://www.wps.cn/officeDocument/2017/drawingmlCustomData" val="200" checksum="1077528236"/>
                </a:ext>
              </a:extLst>
            </a:pPr>
            <a:r>
              <a:rPr lang="zh-CN" altLang="en-US" sz="1200" b="1">
                <a:latin typeface="仿宋" panose="02010609060101010101" charset="-122"/>
                <a:ea typeface="仿宋" panose="02010609060101010101" charset="-122"/>
                <a:cs typeface="仿宋" panose="02010609060101010101" charset="-122"/>
              </a:rPr>
              <a:t>第八条</a:t>
            </a:r>
            <a:r>
              <a:rPr lang="zh-CN" altLang="en-US" sz="1200" b="0">
                <a:latin typeface="仿宋" panose="02010609060101010101" charset="-122"/>
                <a:ea typeface="仿宋" panose="02010609060101010101" charset="-122"/>
                <a:cs typeface="仿宋" panose="02010609060101010101" charset="-122"/>
              </a:rPr>
              <a:t>　禁止违反规定从事营利活动。</a:t>
            </a:r>
            <a:r>
              <a:rPr lang="zh-CN" altLang="en-US" sz="1200">
                <a:latin typeface="仿宋" panose="02010609060101010101" charset="-122"/>
                <a:ea typeface="仿宋" panose="02010609060101010101" charset="-122"/>
                <a:cs typeface="仿宋" panose="02010609060101010101" charset="-122"/>
                <a:sym typeface="+mn-ea"/>
              </a:rPr>
              <a:t>（</a:t>
            </a:r>
            <a:r>
              <a:rPr lang="en-US" altLang="zh-CN" sz="1200">
                <a:latin typeface="仿宋" panose="02010609060101010101" charset="-122"/>
                <a:ea typeface="仿宋" panose="02010609060101010101" charset="-122"/>
                <a:cs typeface="仿宋" panose="02010609060101010101" charset="-122"/>
                <a:sym typeface="+mn-ea"/>
              </a:rPr>
              <a:t>5</a:t>
            </a:r>
            <a:r>
              <a:rPr lang="zh-CN" altLang="en-US" sz="1200">
                <a:latin typeface="仿宋" panose="02010609060101010101" charset="-122"/>
                <a:ea typeface="仿宋" panose="02010609060101010101" charset="-122"/>
                <a:cs typeface="仿宋" panose="02010609060101010101" charset="-122"/>
                <a:sym typeface="+mn-ea"/>
              </a:rPr>
              <a:t>项）</a:t>
            </a:r>
            <a:endParaRPr lang="zh-CN" altLang="en-US" sz="1200" b="0">
              <a:latin typeface="仿宋" panose="02010609060101010101" charset="-122"/>
              <a:ea typeface="仿宋" panose="02010609060101010101" charset="-122"/>
              <a:cs typeface="仿宋" panose="02010609060101010101" charset="-122"/>
            </a:endParaRPr>
          </a:p>
          <a:p>
            <a:pPr indent="304800" algn="l" defTabSz="266700" fontAlgn="auto">
              <a:lnSpc>
                <a:spcPct val="100000"/>
              </a:lnSpc>
              <a:spcBef>
                <a:spcPts val="0"/>
              </a:spcBef>
              <a:spcAft>
                <a:spcPts val="0"/>
              </a:spcAft>
              <a:extLst>
                <a:ext uri="{35155182-B16C-46BC-9424-99874614C6A1}">
                  <wpsdc:indentchars xmlns:wpsdc="http://www.wps.cn/officeDocument/2017/drawingmlCustomData" val="200" checksum="1077528236"/>
                </a:ext>
              </a:extLst>
            </a:pPr>
            <a:r>
              <a:rPr lang="zh-CN" altLang="en-US" sz="1200" b="1">
                <a:latin typeface="仿宋" panose="02010609060101010101" charset="-122"/>
                <a:ea typeface="仿宋" panose="02010609060101010101" charset="-122"/>
                <a:cs typeface="仿宋" panose="02010609060101010101" charset="-122"/>
              </a:rPr>
              <a:t>第九条</a:t>
            </a:r>
            <a:r>
              <a:rPr lang="zh-CN" altLang="en-US" sz="1200" b="0">
                <a:latin typeface="仿宋" panose="02010609060101010101" charset="-122"/>
                <a:ea typeface="仿宋" panose="02010609060101010101" charset="-122"/>
                <a:cs typeface="仿宋" panose="02010609060101010101" charset="-122"/>
              </a:rPr>
              <a:t>　禁止利用职权或者职务上的影响为配偶、子女及其配偶等亲属和其他特定关系人谋取利益。</a:t>
            </a:r>
            <a:r>
              <a:rPr lang="zh-CN" altLang="en-US" sz="1200">
                <a:latin typeface="仿宋" panose="02010609060101010101" charset="-122"/>
                <a:ea typeface="仿宋" panose="02010609060101010101" charset="-122"/>
                <a:cs typeface="仿宋" panose="02010609060101010101" charset="-122"/>
                <a:sym typeface="+mn-ea"/>
              </a:rPr>
              <a:t>（</a:t>
            </a:r>
            <a:r>
              <a:rPr lang="en-US" altLang="zh-CN" sz="1200">
                <a:latin typeface="仿宋" panose="02010609060101010101" charset="-122"/>
                <a:ea typeface="仿宋" panose="02010609060101010101" charset="-122"/>
                <a:cs typeface="仿宋" panose="02010609060101010101" charset="-122"/>
                <a:sym typeface="+mn-ea"/>
              </a:rPr>
              <a:t>9</a:t>
            </a:r>
            <a:r>
              <a:rPr lang="zh-CN" altLang="en-US" sz="1200">
                <a:latin typeface="仿宋" panose="02010609060101010101" charset="-122"/>
                <a:ea typeface="仿宋" panose="02010609060101010101" charset="-122"/>
                <a:cs typeface="仿宋" panose="02010609060101010101" charset="-122"/>
                <a:sym typeface="+mn-ea"/>
              </a:rPr>
              <a:t>项）</a:t>
            </a:r>
            <a:endParaRPr lang="zh-CN" altLang="en-US" sz="1200" b="0">
              <a:latin typeface="仿宋" panose="02010609060101010101" charset="-122"/>
              <a:ea typeface="仿宋" panose="02010609060101010101" charset="-122"/>
              <a:cs typeface="仿宋" panose="02010609060101010101" charset="-122"/>
            </a:endParaRPr>
          </a:p>
          <a:p>
            <a:pPr indent="304800" algn="l" defTabSz="266700" fontAlgn="auto">
              <a:lnSpc>
                <a:spcPct val="100000"/>
              </a:lnSpc>
              <a:spcBef>
                <a:spcPts val="0"/>
              </a:spcBef>
              <a:spcAft>
                <a:spcPts val="0"/>
              </a:spcAft>
              <a:extLst>
                <a:ext uri="{35155182-B16C-46BC-9424-99874614C6A1}">
                  <wpsdc:indentchars xmlns:wpsdc="http://www.wps.cn/officeDocument/2017/drawingmlCustomData" val="200" checksum="1077528236"/>
                </a:ext>
              </a:extLst>
            </a:pPr>
            <a:r>
              <a:rPr lang="zh-CN" altLang="en-US" sz="1200" b="1">
                <a:latin typeface="仿宋" panose="02010609060101010101" charset="-122"/>
                <a:ea typeface="仿宋" panose="02010609060101010101" charset="-122"/>
                <a:cs typeface="仿宋" panose="02010609060101010101" charset="-122"/>
              </a:rPr>
              <a:t>第十条</a:t>
            </a:r>
            <a:r>
              <a:rPr lang="zh-CN" altLang="en-US" sz="1200" b="0">
                <a:latin typeface="仿宋" panose="02010609060101010101" charset="-122"/>
                <a:ea typeface="仿宋" panose="02010609060101010101" charset="-122"/>
                <a:cs typeface="仿宋" panose="02010609060101010101" charset="-122"/>
              </a:rPr>
              <a:t>　禁止盲目追求政绩损害国家利益。</a:t>
            </a:r>
            <a:r>
              <a:rPr lang="zh-CN" altLang="en-US" sz="1200">
                <a:latin typeface="仿宋" panose="02010609060101010101" charset="-122"/>
                <a:ea typeface="仿宋" panose="02010609060101010101" charset="-122"/>
                <a:cs typeface="仿宋" panose="02010609060101010101" charset="-122"/>
                <a:sym typeface="+mn-ea"/>
              </a:rPr>
              <a:t>（</a:t>
            </a:r>
            <a:r>
              <a:rPr lang="en-US" altLang="zh-CN" sz="1200">
                <a:latin typeface="仿宋" panose="02010609060101010101" charset="-122"/>
                <a:ea typeface="仿宋" panose="02010609060101010101" charset="-122"/>
                <a:cs typeface="仿宋" panose="02010609060101010101" charset="-122"/>
                <a:sym typeface="+mn-ea"/>
              </a:rPr>
              <a:t>10</a:t>
            </a:r>
            <a:r>
              <a:rPr lang="zh-CN" altLang="en-US" sz="1200">
                <a:latin typeface="仿宋" panose="02010609060101010101" charset="-122"/>
                <a:ea typeface="仿宋" panose="02010609060101010101" charset="-122"/>
                <a:cs typeface="仿宋" panose="02010609060101010101" charset="-122"/>
                <a:sym typeface="+mn-ea"/>
              </a:rPr>
              <a:t>项）</a:t>
            </a:r>
            <a:endParaRPr lang="zh-CN" altLang="en-US" sz="1200" b="0">
              <a:latin typeface="仿宋" panose="02010609060101010101" charset="-122"/>
              <a:ea typeface="仿宋" panose="02010609060101010101" charset="-122"/>
              <a:cs typeface="仿宋" panose="02010609060101010101" charset="-122"/>
            </a:endParaRPr>
          </a:p>
          <a:p>
            <a:pPr indent="304800" algn="l" defTabSz="266700" fontAlgn="auto">
              <a:lnSpc>
                <a:spcPct val="100000"/>
              </a:lnSpc>
              <a:spcBef>
                <a:spcPts val="0"/>
              </a:spcBef>
              <a:spcAft>
                <a:spcPts val="0"/>
              </a:spcAft>
              <a:extLst>
                <a:ext uri="{35155182-B16C-46BC-9424-99874614C6A1}">
                  <wpsdc:indentchars xmlns:wpsdc="http://www.wps.cn/officeDocument/2017/drawingmlCustomData" val="200" checksum="1077528236"/>
                </a:ext>
              </a:extLst>
            </a:pPr>
            <a:r>
              <a:rPr lang="zh-CN" altLang="en-US" sz="1200" b="1">
                <a:latin typeface="仿宋" panose="02010609060101010101" charset="-122"/>
                <a:ea typeface="仿宋" panose="02010609060101010101" charset="-122"/>
                <a:cs typeface="仿宋" panose="02010609060101010101" charset="-122"/>
              </a:rPr>
              <a:t>第十一条</a:t>
            </a:r>
            <a:r>
              <a:rPr lang="zh-CN" altLang="en-US" sz="1200" b="0">
                <a:latin typeface="仿宋" panose="02010609060101010101" charset="-122"/>
                <a:ea typeface="仿宋" panose="02010609060101010101" charset="-122"/>
                <a:cs typeface="仿宋" panose="02010609060101010101" charset="-122"/>
              </a:rPr>
              <a:t>　禁止违反规定选人用人。</a:t>
            </a:r>
            <a:r>
              <a:rPr lang="zh-CN" altLang="en-US" sz="1200">
                <a:latin typeface="仿宋" panose="02010609060101010101" charset="-122"/>
                <a:ea typeface="仿宋" panose="02010609060101010101" charset="-122"/>
                <a:cs typeface="仿宋" panose="02010609060101010101" charset="-122"/>
                <a:sym typeface="+mn-ea"/>
              </a:rPr>
              <a:t>（</a:t>
            </a:r>
            <a:r>
              <a:rPr lang="en-US" altLang="zh-CN" sz="1200">
                <a:latin typeface="仿宋" panose="02010609060101010101" charset="-122"/>
                <a:ea typeface="仿宋" panose="02010609060101010101" charset="-122"/>
                <a:cs typeface="仿宋" panose="02010609060101010101" charset="-122"/>
                <a:sym typeface="+mn-ea"/>
              </a:rPr>
              <a:t>10</a:t>
            </a:r>
            <a:r>
              <a:rPr lang="zh-CN" altLang="en-US" sz="1200">
                <a:latin typeface="仿宋" panose="02010609060101010101" charset="-122"/>
                <a:ea typeface="仿宋" panose="02010609060101010101" charset="-122"/>
                <a:cs typeface="仿宋" panose="02010609060101010101" charset="-122"/>
                <a:sym typeface="+mn-ea"/>
              </a:rPr>
              <a:t>项）</a:t>
            </a:r>
            <a:endParaRPr lang="zh-CN" altLang="en-US" sz="1200" b="0">
              <a:latin typeface="仿宋" panose="02010609060101010101" charset="-122"/>
              <a:ea typeface="仿宋" panose="02010609060101010101" charset="-122"/>
              <a:cs typeface="仿宋" panose="02010609060101010101" charset="-122"/>
            </a:endParaRPr>
          </a:p>
          <a:p>
            <a:pPr indent="304800" algn="l" defTabSz="266700" fontAlgn="auto">
              <a:lnSpc>
                <a:spcPct val="100000"/>
              </a:lnSpc>
              <a:spcBef>
                <a:spcPts val="0"/>
              </a:spcBef>
              <a:spcAft>
                <a:spcPts val="0"/>
              </a:spcAft>
              <a:extLst>
                <a:ext uri="{35155182-B16C-46BC-9424-99874614C6A1}">
                  <wpsdc:indentchars xmlns:wpsdc="http://www.wps.cn/officeDocument/2017/drawingmlCustomData" val="200" checksum="1077528236"/>
                </a:ext>
              </a:extLst>
            </a:pPr>
            <a:r>
              <a:rPr lang="zh-CN" altLang="en-US" sz="1200" b="1">
                <a:latin typeface="仿宋" panose="02010609060101010101" charset="-122"/>
                <a:ea typeface="仿宋" panose="02010609060101010101" charset="-122"/>
                <a:cs typeface="仿宋" panose="02010609060101010101" charset="-122"/>
              </a:rPr>
              <a:t>第十二条</a:t>
            </a:r>
            <a:r>
              <a:rPr lang="zh-CN" altLang="en-US" sz="1200" b="0">
                <a:latin typeface="仿宋" panose="02010609060101010101" charset="-122"/>
                <a:ea typeface="仿宋" panose="02010609060101010101" charset="-122"/>
                <a:cs typeface="仿宋" panose="02010609060101010101" charset="-122"/>
              </a:rPr>
              <a:t>　禁止搞形式主义、官僚主义、享乐主义和奢靡之风。</a:t>
            </a:r>
            <a:r>
              <a:rPr lang="zh-CN" altLang="en-US" sz="1200">
                <a:latin typeface="仿宋" panose="02010609060101010101" charset="-122"/>
                <a:ea typeface="仿宋" panose="02010609060101010101" charset="-122"/>
                <a:cs typeface="仿宋" panose="02010609060101010101" charset="-122"/>
                <a:sym typeface="+mn-ea"/>
              </a:rPr>
              <a:t>（</a:t>
            </a:r>
            <a:r>
              <a:rPr lang="en-US" altLang="zh-CN" sz="1200">
                <a:latin typeface="仿宋" panose="02010609060101010101" charset="-122"/>
                <a:ea typeface="仿宋" panose="02010609060101010101" charset="-122"/>
                <a:cs typeface="仿宋" panose="02010609060101010101" charset="-122"/>
                <a:sym typeface="+mn-ea"/>
              </a:rPr>
              <a:t>7</a:t>
            </a:r>
            <a:r>
              <a:rPr lang="zh-CN" altLang="en-US" sz="1200">
                <a:latin typeface="仿宋" panose="02010609060101010101" charset="-122"/>
                <a:ea typeface="仿宋" panose="02010609060101010101" charset="-122"/>
                <a:cs typeface="仿宋" panose="02010609060101010101" charset="-122"/>
                <a:sym typeface="+mn-ea"/>
              </a:rPr>
              <a:t>项）</a:t>
            </a:r>
            <a:endParaRPr lang="zh-CN" altLang="en-US" sz="1200" b="0">
              <a:latin typeface="仿宋" panose="02010609060101010101" charset="-122"/>
              <a:ea typeface="仿宋" panose="02010609060101010101" charset="-122"/>
              <a:cs typeface="仿宋" panose="02010609060101010101" charset="-122"/>
            </a:endParaRPr>
          </a:p>
          <a:p>
            <a:pPr indent="304800" algn="l" defTabSz="266700" fontAlgn="auto">
              <a:lnSpc>
                <a:spcPct val="100000"/>
              </a:lnSpc>
              <a:spcBef>
                <a:spcPts val="0"/>
              </a:spcBef>
              <a:spcAft>
                <a:spcPts val="0"/>
              </a:spcAft>
              <a:extLst>
                <a:ext uri="{35155182-B16C-46BC-9424-99874614C6A1}">
                  <wpsdc:indentchars xmlns:wpsdc="http://www.wps.cn/officeDocument/2017/drawingmlCustomData" val="200" checksum="1077528236"/>
                </a:ext>
              </a:extLst>
            </a:pPr>
            <a:endParaRPr lang="zh-CN" altLang="en-US" sz="1200" b="0">
              <a:latin typeface="仿宋" panose="02010609060101010101" charset="-122"/>
              <a:ea typeface="仿宋" panose="02010609060101010101" charset="-122"/>
              <a:cs typeface="仿宋" panose="02010609060101010101" charset="-122"/>
            </a:endParaRPr>
          </a:p>
          <a:p>
            <a:pPr algn="l" defTabSz="266700" fontAlgn="auto">
              <a:lnSpc>
                <a:spcPct val="100000"/>
              </a:lnSpc>
              <a:spcBef>
                <a:spcPts val="0"/>
              </a:spcBef>
              <a:spcAft>
                <a:spcPts val="0"/>
              </a:spcAft>
              <a:buClrTx/>
              <a:buSzTx/>
              <a:buFontTx/>
            </a:pPr>
            <a:r>
              <a:rPr lang="en-US" altLang="zh-CN" sz="2000" b="1">
                <a:latin typeface="Arial" panose="020B0604020202090204"/>
                <a:ea typeface="Arial" panose="020B0604020202090204"/>
              </a:rPr>
              <a:t>3.责任承担方式</a:t>
            </a:r>
            <a:endParaRPr lang="en-US" altLang="zh-CN" sz="2000" b="1">
              <a:latin typeface="Arial" panose="020B0604020202090204"/>
              <a:ea typeface="Arial" panose="020B0604020202090204"/>
            </a:endParaRPr>
          </a:p>
          <a:p>
            <a:pPr indent="304800" algn="l" defTabSz="266700" fontAlgn="auto">
              <a:lnSpc>
                <a:spcPct val="100000"/>
              </a:lnSpc>
              <a:spcBef>
                <a:spcPts val="0"/>
              </a:spcBef>
              <a:spcAft>
                <a:spcPts val="0"/>
              </a:spcAft>
              <a:extLst>
                <a:ext uri="{35155182-B16C-46BC-9424-99874614C6A1}">
                  <wpsdc:indentchars xmlns:wpsdc="http://www.wps.cn/officeDocument/2017/drawingmlCustomData" val="200" checksum="1077528236"/>
                </a:ext>
              </a:extLst>
            </a:pPr>
            <a:endParaRPr lang="zh-CN" altLang="en-US" sz="1200" b="1">
              <a:latin typeface="仿宋" panose="02010609060101010101" charset="-122"/>
              <a:ea typeface="仿宋" panose="02010609060101010101" charset="-122"/>
              <a:cs typeface="仿宋" panose="02010609060101010101" charset="-122"/>
            </a:endParaRPr>
          </a:p>
          <a:p>
            <a:pPr indent="304800" algn="l" defTabSz="266700" fontAlgn="auto">
              <a:lnSpc>
                <a:spcPct val="100000"/>
              </a:lnSpc>
              <a:spcBef>
                <a:spcPts val="0"/>
              </a:spcBef>
              <a:spcAft>
                <a:spcPts val="0"/>
              </a:spcAft>
              <a:extLst>
                <a:ext uri="{35155182-B16C-46BC-9424-99874614C6A1}">
                  <wpsdc:indentchars xmlns:wpsdc="http://www.wps.cn/officeDocument/2017/drawingmlCustomData" val="200" checksum="1077528236"/>
                </a:ext>
              </a:extLst>
            </a:pPr>
            <a:r>
              <a:rPr lang="zh-CN" altLang="en-US" sz="1200" b="1">
                <a:latin typeface="仿宋" panose="02010609060101010101" charset="-122"/>
                <a:ea typeface="仿宋" panose="02010609060101010101" charset="-122"/>
                <a:cs typeface="仿宋" panose="02010609060101010101" charset="-122"/>
              </a:rPr>
              <a:t>第三十条</a:t>
            </a:r>
            <a:r>
              <a:rPr lang="zh-CN" altLang="en-US" sz="1200" b="0">
                <a:latin typeface="仿宋" panose="02010609060101010101" charset="-122"/>
                <a:ea typeface="仿宋" panose="02010609060101010101" charset="-122"/>
                <a:cs typeface="仿宋" panose="02010609060101010101" charset="-122"/>
              </a:rPr>
              <a:t>　国有企业领导人员违反本规定的，有关党组织、单位和纪检监察机关应当按照管理权限，根据其行为性质和情节轻重，依规依纪依法给予</a:t>
            </a:r>
            <a:r>
              <a:rPr lang="zh-CN" altLang="en-US" sz="1200" b="0">
                <a:solidFill>
                  <a:srgbClr val="FF0000"/>
                </a:solidFill>
                <a:latin typeface="仿宋" panose="02010609060101010101" charset="-122"/>
                <a:ea typeface="仿宋" panose="02010609060101010101" charset="-122"/>
                <a:cs typeface="仿宋" panose="02010609060101010101" charset="-122"/>
              </a:rPr>
              <a:t>谈话提醒、批评教育、责令检查、诫勉、组织处理或者党纪政务处分等；构成犯罪的，依法追究刑事责任。</a:t>
            </a:r>
            <a:endParaRPr lang="zh-CN" altLang="en-US" sz="1200" b="0">
              <a:solidFill>
                <a:srgbClr val="FF0000"/>
              </a:solidFill>
              <a:latin typeface="仿宋" panose="02010609060101010101" charset="-122"/>
              <a:ea typeface="仿宋" panose="02010609060101010101" charset="-122"/>
              <a:cs typeface="仿宋" panose="02010609060101010101" charset="-122"/>
            </a:endParaRPr>
          </a:p>
          <a:p>
            <a:pPr indent="304800" algn="l" defTabSz="266700" fontAlgn="auto">
              <a:lnSpc>
                <a:spcPct val="100000"/>
              </a:lnSpc>
              <a:spcBef>
                <a:spcPts val="0"/>
              </a:spcBef>
              <a:spcAft>
                <a:spcPts val="0"/>
              </a:spcAft>
              <a:extLst>
                <a:ext uri="{35155182-B16C-46BC-9424-99874614C6A1}">
                  <wpsdc:indentchars xmlns:wpsdc="http://www.wps.cn/officeDocument/2017/drawingmlCustomData" val="200" checksum="1077528236"/>
                </a:ext>
              </a:extLst>
            </a:pPr>
            <a:r>
              <a:rPr lang="zh-CN" altLang="en-US" sz="1200" b="0">
                <a:latin typeface="仿宋" panose="02010609060101010101" charset="-122"/>
                <a:ea typeface="仿宋" panose="02010609060101010101" charset="-122"/>
                <a:cs typeface="仿宋" panose="02010609060101010101" charset="-122"/>
              </a:rPr>
              <a:t>对违反本规定的国有企业领导人员，需要解任或者解聘的，依法予以解任或者解聘。</a:t>
            </a:r>
            <a:endParaRPr lang="zh-CN" altLang="en-US" sz="1200" b="0">
              <a:latin typeface="仿宋" panose="02010609060101010101" charset="-122"/>
              <a:ea typeface="仿宋" panose="02010609060101010101" charset="-122"/>
              <a:cs typeface="仿宋" panose="02010609060101010101" charset="-122"/>
            </a:endParaRPr>
          </a:p>
          <a:p>
            <a:pPr indent="304800" algn="l" defTabSz="266700" fontAlgn="auto">
              <a:lnSpc>
                <a:spcPct val="100000"/>
              </a:lnSpc>
              <a:spcBef>
                <a:spcPts val="0"/>
              </a:spcBef>
              <a:spcAft>
                <a:spcPts val="0"/>
              </a:spcAft>
              <a:extLst>
                <a:ext uri="{35155182-B16C-46BC-9424-99874614C6A1}">
                  <wpsdc:indentchars xmlns:wpsdc="http://www.wps.cn/officeDocument/2017/drawingmlCustomData" val="200" checksum="1077528236"/>
                </a:ext>
              </a:extLst>
            </a:pPr>
            <a:r>
              <a:rPr lang="zh-CN" altLang="en-US" sz="1200" b="0">
                <a:latin typeface="仿宋" panose="02010609060101010101" charset="-122"/>
                <a:ea typeface="仿宋" panose="02010609060101010101" charset="-122"/>
                <a:cs typeface="仿宋" panose="02010609060101010101" charset="-122"/>
              </a:rPr>
              <a:t>国有企业党组织应当定期将其管理的领导人员受处理情况，向上级党委（党组）组织（人事）部门报备。</a:t>
            </a:r>
            <a:r>
              <a:rPr lang="en-US" altLang="zh-CN" sz="1200" b="0">
                <a:latin typeface="仿宋" panose="02010609060101010101" charset="-122"/>
                <a:ea typeface="仿宋" panose="02010609060101010101" charset="-122"/>
                <a:cs typeface="仿宋" panose="02010609060101010101" charset="-122"/>
              </a:rPr>
              <a:t> </a:t>
            </a:r>
            <a:endParaRPr lang="en-US" altLang="zh-CN" sz="1200" b="0">
              <a:latin typeface="仿宋" panose="02010609060101010101" charset="-122"/>
              <a:ea typeface="仿宋" panose="02010609060101010101" charset="-122"/>
              <a:cs typeface="仿宋" panose="02010609060101010101" charset="-122"/>
            </a:endParaRPr>
          </a:p>
          <a:p>
            <a:pPr indent="304800" algn="l" defTabSz="266700" fontAlgn="auto">
              <a:lnSpc>
                <a:spcPct val="100000"/>
              </a:lnSpc>
              <a:spcBef>
                <a:spcPts val="0"/>
              </a:spcBef>
              <a:spcAft>
                <a:spcPts val="0"/>
              </a:spcAft>
              <a:extLst>
                <a:ext uri="{35155182-B16C-46BC-9424-99874614C6A1}">
                  <wpsdc:indentchars xmlns:wpsdc="http://www.wps.cn/officeDocument/2017/drawingmlCustomData" val="200" checksum="1077528236"/>
                </a:ext>
              </a:extLst>
            </a:pPr>
            <a:endParaRPr lang="en-US" altLang="zh-CN" sz="1200" b="0">
              <a:latin typeface="仿宋" panose="02010609060101010101" charset="-122"/>
              <a:ea typeface="仿宋" panose="02010609060101010101" charset="-122"/>
              <a:cs typeface="仿宋" panose="02010609060101010101" charset="-122"/>
            </a:endParaRPr>
          </a:p>
          <a:p>
            <a:pPr algn="l" defTabSz="266700" fontAlgn="auto">
              <a:lnSpc>
                <a:spcPct val="100000"/>
              </a:lnSpc>
              <a:spcBef>
                <a:spcPts val="0"/>
              </a:spcBef>
              <a:spcAft>
                <a:spcPts val="0"/>
              </a:spcAft>
              <a:buClrTx/>
              <a:buSzTx/>
              <a:buFontTx/>
            </a:pPr>
            <a:r>
              <a:rPr lang="en-US" altLang="zh-CN" sz="2000" b="1">
                <a:latin typeface="Arial" panose="020B0604020202090204"/>
                <a:ea typeface="Arial" panose="020B0604020202090204"/>
              </a:rPr>
              <a:t>4.免责情形</a:t>
            </a:r>
            <a:endParaRPr lang="en-US" altLang="zh-CN" sz="2000" b="1">
              <a:latin typeface="Arial" panose="020B0604020202090204"/>
              <a:ea typeface="Arial" panose="020B0604020202090204"/>
            </a:endParaRPr>
          </a:p>
          <a:p>
            <a:pPr indent="304800" algn="l" defTabSz="266700" fontAlgn="auto">
              <a:lnSpc>
                <a:spcPct val="100000"/>
              </a:lnSpc>
              <a:spcBef>
                <a:spcPts val="0"/>
              </a:spcBef>
              <a:spcAft>
                <a:spcPts val="0"/>
              </a:spcAft>
              <a:extLst>
                <a:ext uri="{35155182-B16C-46BC-9424-99874614C6A1}">
                  <wpsdc:indentchars xmlns:wpsdc="http://www.wps.cn/officeDocument/2017/drawingmlCustomData" val="200" checksum="1077528236"/>
                </a:ext>
              </a:extLst>
            </a:pPr>
            <a:endParaRPr lang="zh-CN" altLang="en-US" sz="1200" b="1">
              <a:latin typeface="仿宋" panose="02010609060101010101" charset="-122"/>
              <a:ea typeface="仿宋" panose="02010609060101010101" charset="-122"/>
              <a:cs typeface="仿宋" panose="02010609060101010101" charset="-122"/>
            </a:endParaRPr>
          </a:p>
          <a:p>
            <a:pPr indent="304800" algn="l" defTabSz="266700" fontAlgn="auto">
              <a:lnSpc>
                <a:spcPct val="100000"/>
              </a:lnSpc>
              <a:spcBef>
                <a:spcPts val="0"/>
              </a:spcBef>
              <a:spcAft>
                <a:spcPts val="0"/>
              </a:spcAft>
              <a:extLst>
                <a:ext uri="{35155182-B16C-46BC-9424-99874614C6A1}">
                  <wpsdc:indentchars xmlns:wpsdc="http://www.wps.cn/officeDocument/2017/drawingmlCustomData" val="200" checksum="1077528236"/>
                </a:ext>
              </a:extLst>
            </a:pPr>
            <a:r>
              <a:rPr lang="zh-CN" altLang="en-US" sz="1200" b="1">
                <a:latin typeface="仿宋" panose="02010609060101010101" charset="-122"/>
                <a:ea typeface="仿宋" panose="02010609060101010101" charset="-122"/>
                <a:cs typeface="仿宋" panose="02010609060101010101" charset="-122"/>
              </a:rPr>
              <a:t>第三十四条</a:t>
            </a:r>
            <a:r>
              <a:rPr lang="zh-CN" altLang="en-US" sz="1200" b="0">
                <a:latin typeface="仿宋" panose="02010609060101010101" charset="-122"/>
                <a:ea typeface="仿宋" panose="02010609060101010101" charset="-122"/>
                <a:cs typeface="仿宋" panose="02010609060101010101" charset="-122"/>
              </a:rPr>
              <a:t>　国有企业领导人员履行职责行为虽然造成损失或者后果，</a:t>
            </a:r>
            <a:r>
              <a:rPr lang="zh-CN" altLang="en-US" sz="1200" b="0">
                <a:solidFill>
                  <a:srgbClr val="FF0000"/>
                </a:solidFill>
                <a:latin typeface="仿宋" panose="02010609060101010101" charset="-122"/>
                <a:ea typeface="仿宋" panose="02010609060101010101" charset="-122"/>
                <a:cs typeface="仿宋" panose="02010609060101010101" charset="-122"/>
              </a:rPr>
              <a:t>但不是出于故意或者过失，而是由于不可抗力等原因所引起的，不追究责任。</a:t>
            </a:r>
            <a:endParaRPr lang="zh-CN" altLang="en-US" sz="1200" b="0">
              <a:latin typeface="仿宋" panose="02010609060101010101" charset="-122"/>
              <a:ea typeface="仿宋" panose="02010609060101010101" charset="-122"/>
              <a:cs typeface="仿宋" panose="02010609060101010101" charset="-122"/>
            </a:endParaRPr>
          </a:p>
          <a:p>
            <a:pPr indent="304800" algn="l" defTabSz="266700" fontAlgn="auto">
              <a:lnSpc>
                <a:spcPct val="100000"/>
              </a:lnSpc>
              <a:spcBef>
                <a:spcPts val="0"/>
              </a:spcBef>
              <a:spcAft>
                <a:spcPts val="0"/>
              </a:spcAft>
              <a:extLst>
                <a:ext uri="{35155182-B16C-46BC-9424-99874614C6A1}">
                  <wpsdc:indentchars xmlns:wpsdc="http://www.wps.cn/officeDocument/2017/drawingmlCustomData" val="200" checksum="1077528236"/>
                </a:ext>
              </a:extLst>
            </a:pPr>
            <a:r>
              <a:rPr lang="zh-CN" altLang="en-US" sz="1200" b="0">
                <a:latin typeface="仿宋" panose="02010609060101010101" charset="-122"/>
                <a:ea typeface="仿宋" panose="02010609060101010101" charset="-122"/>
                <a:cs typeface="仿宋" panose="02010609060101010101" charset="-122"/>
              </a:rPr>
              <a:t>国有企业领导人员受到诬告、错告，有必要予以澄清的，有关党组织、单位和纪检监察机关应当按照规定进行澄清。</a:t>
            </a:r>
            <a:r>
              <a:rPr lang="en-US" altLang="zh-CN" sz="1200" b="0">
                <a:latin typeface="仿宋" panose="02010609060101010101" charset="-122"/>
                <a:ea typeface="仿宋" panose="02010609060101010101" charset="-122"/>
                <a:cs typeface="仿宋" panose="02010609060101010101" charset="-122"/>
              </a:rPr>
              <a:t> </a:t>
            </a:r>
            <a:endParaRPr lang="zh-CN" altLang="en-US" sz="1200" b="0">
              <a:latin typeface="仿宋" panose="02010609060101010101" charset="-122"/>
              <a:ea typeface="仿宋" panose="02010609060101010101" charset="-122"/>
              <a:cs typeface="仿宋" panose="02010609060101010101"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4"/>
          <p:cNvSpPr txBox="1"/>
          <p:nvPr/>
        </p:nvSpPr>
        <p:spPr>
          <a:xfrm>
            <a:off x="660400" y="128587"/>
            <a:ext cx="10858500" cy="900112"/>
          </a:xfrm>
          <a:prstGeom prst="rect">
            <a:avLst/>
          </a:prstGeom>
          <a:ln>
            <a:headEnd type="none"/>
            <a:tailEnd type="none"/>
          </a:ln>
        </p:spPr>
        <p:txBody>
          <a:bodyPr vert="horz" wrap="square" lIns="91440" tIns="45720" rIns="91440" bIns="45720" rtlCol="0" anchor="b" anchorCtr="0"/>
          <a:lstStyle/>
          <a:p>
            <a:pPr algn="l">
              <a:lnSpc>
                <a:spcPct val="100000"/>
              </a:lnSpc>
              <a:spcBef>
                <a:spcPts val="0"/>
              </a:spcBef>
              <a:defRPr/>
            </a:pPr>
            <a:r>
              <a:rPr lang="zh-CN" altLang="en-US" sz="3200" b="1"/>
              <a:t>三、《四川省内部审计条例》</a:t>
            </a:r>
            <a:endParaRPr lang="zh-CN" altLang="en-US" sz="3200" b="1"/>
          </a:p>
        </p:txBody>
      </p:sp>
      <p:sp>
        <p:nvSpPr>
          <p:cNvPr id="26" name="文本框 25"/>
          <p:cNvSpPr txBox="1"/>
          <p:nvPr/>
        </p:nvSpPr>
        <p:spPr>
          <a:xfrm>
            <a:off x="838200" y="1295400"/>
            <a:ext cx="10783570" cy="5469890"/>
          </a:xfrm>
          <a:prstGeom prst="rect">
            <a:avLst/>
          </a:prstGeom>
        </p:spPr>
        <p:txBody>
          <a:bodyPr wrap="square">
            <a:noAutofit/>
          </a:bodyPr>
          <a:p>
            <a:pPr algn="just" defTabSz="266700">
              <a:lnSpc>
                <a:spcPct val="172000"/>
              </a:lnSpc>
              <a:spcBef>
                <a:spcPts val="1300"/>
              </a:spcBef>
              <a:spcAft>
                <a:spcPts val="1300"/>
              </a:spcAft>
              <a:buClrTx/>
              <a:buSzTx/>
              <a:buFontTx/>
            </a:pPr>
            <a:r>
              <a:rPr lang="zh-CN" altLang="en-US" sz="2300" b="1">
                <a:latin typeface="仿宋" panose="02010609060101010101" charset="-122"/>
                <a:ea typeface="仿宋" panose="02010609060101010101" charset="-122"/>
                <a:cs typeface="仿宋" panose="02010609060101010101" charset="-122"/>
              </a:rPr>
              <a:t>（一）新规概要</a:t>
            </a:r>
            <a:endParaRPr lang="zh-CN" altLang="en-US" sz="2300" b="1">
              <a:latin typeface="仿宋" panose="02010609060101010101" charset="-122"/>
              <a:ea typeface="仿宋" panose="02010609060101010101" charset="-122"/>
              <a:cs typeface="仿宋" panose="02010609060101010101" charset="-122"/>
            </a:endParaRPr>
          </a:p>
          <a:p>
            <a:pPr indent="266700" algn="just" defTabSz="266700">
              <a:lnSpc>
                <a:spcPct val="100000"/>
              </a:lnSpc>
              <a:spcBef>
                <a:spcPts val="0"/>
              </a:spcBef>
              <a:spcAft>
                <a:spcPts val="600"/>
              </a:spcAft>
              <a:buClrTx/>
              <a:buSzTx/>
              <a:buFontTx/>
            </a:pPr>
            <a:r>
              <a:rPr lang="zh-CN" altLang="en-US" sz="1600" b="0">
                <a:latin typeface="仿宋" panose="02010609060101010101" charset="-122"/>
                <a:ea typeface="仿宋" panose="02010609060101010101" charset="-122"/>
                <a:cs typeface="仿宋" panose="02010609060101010101" charset="-122"/>
              </a:rPr>
              <a:t>新修订的</a:t>
            </a:r>
            <a:r>
              <a:rPr lang="zh-CN" altLang="en-US" sz="1600">
                <a:latin typeface="仿宋" panose="02010609060101010101" charset="-122"/>
                <a:ea typeface="仿宋" panose="02010609060101010101" charset="-122"/>
                <a:cs typeface="仿宋" panose="02010609060101010101" charset="-122"/>
                <a:sym typeface="+mn-ea"/>
              </a:rPr>
              <a:t>《四川省内部审计条例》</a:t>
            </a:r>
            <a:r>
              <a:rPr lang="zh-CN" altLang="en-US" sz="1600" b="0">
                <a:latin typeface="仿宋" panose="02010609060101010101" charset="-122"/>
                <a:ea typeface="仿宋" panose="02010609060101010101" charset="-122"/>
                <a:cs typeface="仿宋" panose="02010609060101010101" charset="-122"/>
              </a:rPr>
              <a:t>坚持党对内部审计工作的领导，明确各级政府、审计机关、行业主管部门对内部审计负有的职责，在建立健全领导机制、完善内部审计职责、规范工作程序、强化审计结果运用和审计整改、规范指导监督行为等方面作出修订完善。《条例》强调内部审计的独立性要求，要求单位党组织、董事会直接领导内部审计工作，主要负责人直接分管内部审计工作，内部审计机构和人员应当依法独立履行职责，并在年度绩效等方面对其实施差异化考核机制。《条例》推行国有企业总审计师制度、在乡镇街道建立内部审计工作制度等，解决制约内部审计发展的现实难题，进一步促进内部审计科学规范发展。</a:t>
            </a:r>
            <a:endParaRPr lang="zh-CN" altLang="en-US" sz="1600" b="0">
              <a:latin typeface="仿宋" panose="02010609060101010101" charset="-122"/>
              <a:ea typeface="仿宋" panose="02010609060101010101" charset="-122"/>
              <a:cs typeface="仿宋" panose="02010609060101010101" charset="-122"/>
            </a:endParaRPr>
          </a:p>
          <a:p>
            <a:pPr algn="just" defTabSz="266700">
              <a:lnSpc>
                <a:spcPct val="172000"/>
              </a:lnSpc>
              <a:spcBef>
                <a:spcPts val="1300"/>
              </a:spcBef>
              <a:spcAft>
                <a:spcPts val="1300"/>
              </a:spcAft>
              <a:buClrTx/>
              <a:buSzTx/>
              <a:buFontTx/>
            </a:pPr>
            <a:r>
              <a:rPr lang="zh-CN" altLang="en-US" sz="2300" b="1">
                <a:latin typeface="仿宋" panose="02010609060101010101" charset="-122"/>
                <a:ea typeface="仿宋" panose="02010609060101010101" charset="-122"/>
                <a:cs typeface="仿宋" panose="02010609060101010101" charset="-122"/>
              </a:rPr>
              <a:t>（二）重点条款摘要</a:t>
            </a:r>
            <a:endParaRPr lang="zh-CN" altLang="en-US" sz="2300" b="1">
              <a:latin typeface="仿宋" panose="02010609060101010101" charset="-122"/>
              <a:ea typeface="仿宋" panose="02010609060101010101" charset="-122"/>
              <a:cs typeface="仿宋" panose="02010609060101010101" charset="-122"/>
            </a:endParaRPr>
          </a:p>
          <a:p>
            <a:pPr algn="l" defTabSz="266700">
              <a:lnSpc>
                <a:spcPct val="100000"/>
              </a:lnSpc>
              <a:spcBef>
                <a:spcPts val="0"/>
              </a:spcBef>
              <a:spcAft>
                <a:spcPts val="0"/>
              </a:spcAft>
              <a:buClrTx/>
              <a:buSzTx/>
              <a:buFontTx/>
            </a:pPr>
            <a:r>
              <a:rPr lang="en-US" altLang="zh-CN" sz="2000" b="1">
                <a:latin typeface="Arial" panose="020B0604020202090204"/>
                <a:ea typeface="Arial" panose="020B0604020202090204"/>
              </a:rPr>
              <a:t>1.适用范围：</a:t>
            </a:r>
            <a:endParaRPr lang="en-US" altLang="zh-CN" sz="2000" b="1">
              <a:latin typeface="Arial" panose="020B0604020202090204"/>
              <a:ea typeface="Arial" panose="020B0604020202090204"/>
            </a:endParaRPr>
          </a:p>
          <a:p>
            <a:pPr algn="l" defTabSz="266700">
              <a:lnSpc>
                <a:spcPct val="100000"/>
              </a:lnSpc>
              <a:spcBef>
                <a:spcPts val="0"/>
              </a:spcBef>
              <a:spcAft>
                <a:spcPts val="0"/>
              </a:spcAft>
              <a:buClrTx/>
              <a:buSzTx/>
              <a:buFontTx/>
            </a:pPr>
            <a:endParaRPr lang="en-US" altLang="zh-CN" sz="2000" b="1">
              <a:latin typeface="Arial" panose="020B0604020202090204"/>
              <a:ea typeface="Arial" panose="020B0604020202090204"/>
            </a:endParaRPr>
          </a:p>
          <a:p>
            <a:pPr indent="266700" algn="just" defTabSz="266700">
              <a:lnSpc>
                <a:spcPct val="100000"/>
              </a:lnSpc>
              <a:spcBef>
                <a:spcPts val="0"/>
              </a:spcBef>
              <a:spcAft>
                <a:spcPts val="600"/>
              </a:spcAft>
              <a:buClrTx/>
              <a:buSzTx/>
              <a:buFontTx/>
            </a:pPr>
            <a:r>
              <a:rPr lang="zh-CN" altLang="en-US" sz="1600" b="1">
                <a:latin typeface="仿宋" panose="02010609060101010101" charset="-122"/>
                <a:ea typeface="仿宋" panose="02010609060101010101" charset="-122"/>
                <a:cs typeface="仿宋" panose="02010609060101010101" charset="-122"/>
              </a:rPr>
              <a:t>第二条</a:t>
            </a:r>
            <a:r>
              <a:rPr lang="zh-CN" altLang="en-US" sz="1600" b="0">
                <a:latin typeface="仿宋" panose="02010609060101010101" charset="-122"/>
                <a:ea typeface="仿宋" panose="02010609060101010101" charset="-122"/>
                <a:cs typeface="仿宋" panose="02010609060101010101" charset="-122"/>
              </a:rPr>
              <a:t>　依法属于本省审计机关审计监督对象的</a:t>
            </a:r>
            <a:r>
              <a:rPr lang="zh-CN" altLang="en-US" sz="1600" b="0">
                <a:solidFill>
                  <a:srgbClr val="FF0000"/>
                </a:solidFill>
                <a:latin typeface="仿宋" panose="02010609060101010101" charset="-122"/>
                <a:ea typeface="仿宋" panose="02010609060101010101" charset="-122"/>
                <a:cs typeface="仿宋" panose="02010609060101010101" charset="-122"/>
              </a:rPr>
              <a:t>国家机关、事业单位、社会团体、国有企业等单位</a:t>
            </a:r>
            <a:r>
              <a:rPr lang="zh-CN" altLang="en-US" sz="1600" b="0">
                <a:latin typeface="仿宋" panose="02010609060101010101" charset="-122"/>
                <a:ea typeface="仿宋" panose="02010609060101010101" charset="-122"/>
                <a:cs typeface="仿宋" panose="02010609060101010101" charset="-122"/>
              </a:rPr>
              <a:t>（以下统称单位）的内部审计工作，以及对内部审计工作的指导和监督活动，适用本条例。</a:t>
            </a:r>
            <a:endParaRPr lang="zh-CN" altLang="en-US" sz="1600" b="0">
              <a:latin typeface="仿宋" panose="02010609060101010101" charset="-122"/>
              <a:ea typeface="仿宋" panose="02010609060101010101" charset="-122"/>
              <a:cs typeface="仿宋" panose="02010609060101010101" charset="-122"/>
            </a:endParaRPr>
          </a:p>
          <a:p>
            <a:pPr indent="266700" algn="just" defTabSz="266700">
              <a:lnSpc>
                <a:spcPct val="100000"/>
              </a:lnSpc>
              <a:spcBef>
                <a:spcPts val="0"/>
              </a:spcBef>
              <a:spcAft>
                <a:spcPts val="600"/>
              </a:spcAft>
              <a:buClrTx/>
              <a:buSzTx/>
              <a:buFontTx/>
            </a:pPr>
            <a:r>
              <a:rPr lang="zh-CN" altLang="en-US" sz="1600" b="0">
                <a:latin typeface="仿宋" panose="02010609060101010101" charset="-122"/>
                <a:ea typeface="仿宋" panose="02010609060101010101" charset="-122"/>
                <a:cs typeface="仿宋" panose="02010609060101010101" charset="-122"/>
              </a:rPr>
              <a:t>本条例所称内部审计，是指对本单位及所属单位财政收支、财务收支、经济活动、内部控制、风险管理等，独立、客观地实施监督，作出评价，提出建议，以促进单位完善治理、实现目标的活动。</a:t>
            </a:r>
            <a:endParaRPr lang="zh-CN" altLang="en-US" sz="1600" b="0">
              <a:latin typeface="仿宋" panose="02010609060101010101" charset="-122"/>
              <a:ea typeface="仿宋" panose="02010609060101010101" charset="-122"/>
              <a:cs typeface="仿宋" panose="02010609060101010101" charset="-122"/>
            </a:endParaRPr>
          </a:p>
          <a:p>
            <a:pPr indent="266700" algn="just" defTabSz="266700">
              <a:lnSpc>
                <a:spcPct val="100000"/>
              </a:lnSpc>
              <a:spcBef>
                <a:spcPts val="0"/>
              </a:spcBef>
              <a:spcAft>
                <a:spcPts val="600"/>
              </a:spcAft>
              <a:buClrTx/>
              <a:buSzTx/>
              <a:buFontTx/>
            </a:pPr>
            <a:r>
              <a:rPr lang="zh-CN" altLang="en-US" sz="1600" b="0">
                <a:solidFill>
                  <a:srgbClr val="FF0000"/>
                </a:solidFill>
                <a:latin typeface="仿宋" panose="02010609060101010101" charset="-122"/>
                <a:ea typeface="仿宋" panose="02010609060101010101" charset="-122"/>
                <a:cs typeface="仿宋" panose="02010609060101010101" charset="-122"/>
              </a:rPr>
              <a:t>本条例所称国有企业，包括国有、国有资本占控股地位或者主导地位的企业和金融机构。</a:t>
            </a:r>
            <a:endParaRPr lang="zh-CN" altLang="en-US" sz="1600" b="0">
              <a:solidFill>
                <a:srgbClr val="FF0000"/>
              </a:solidFill>
              <a:latin typeface="仿宋" panose="02010609060101010101" charset="-122"/>
              <a:ea typeface="仿宋" panose="02010609060101010101" charset="-122"/>
              <a:cs typeface="仿宋" panose="02010609060101010101" charset="-12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4"/>
          <p:cNvSpPr txBox="1"/>
          <p:nvPr/>
        </p:nvSpPr>
        <p:spPr>
          <a:xfrm>
            <a:off x="660400" y="128587"/>
            <a:ext cx="10858500" cy="900112"/>
          </a:xfrm>
          <a:prstGeom prst="rect">
            <a:avLst/>
          </a:prstGeom>
          <a:ln>
            <a:headEnd type="none"/>
            <a:tailEnd type="none"/>
          </a:ln>
        </p:spPr>
        <p:txBody>
          <a:bodyPr vert="horz" wrap="square" lIns="91440" tIns="45720" rIns="91440" bIns="45720" rtlCol="0" anchor="b" anchorCtr="0"/>
          <a:lstStyle/>
          <a:p>
            <a:pPr algn="l">
              <a:lnSpc>
                <a:spcPct val="100000"/>
              </a:lnSpc>
              <a:spcBef>
                <a:spcPts val="0"/>
              </a:spcBef>
              <a:defRPr/>
            </a:pPr>
            <a:r>
              <a:rPr lang="zh-CN" altLang="en-US" sz="3200" b="1"/>
              <a:t>三、《四川省内部审计条例》</a:t>
            </a:r>
            <a:endParaRPr lang="zh-CN" altLang="en-US" sz="3200" b="1"/>
          </a:p>
        </p:txBody>
      </p:sp>
      <p:sp>
        <p:nvSpPr>
          <p:cNvPr id="26" name="文本框 25"/>
          <p:cNvSpPr txBox="1"/>
          <p:nvPr/>
        </p:nvSpPr>
        <p:spPr>
          <a:xfrm>
            <a:off x="838200" y="1066800"/>
            <a:ext cx="10783570" cy="5494655"/>
          </a:xfrm>
          <a:prstGeom prst="rect">
            <a:avLst/>
          </a:prstGeom>
        </p:spPr>
        <p:txBody>
          <a:bodyPr wrap="square">
            <a:noAutofit/>
          </a:bodyPr>
          <a:p>
            <a:pPr algn="l" defTabSz="266700">
              <a:lnSpc>
                <a:spcPct val="100000"/>
              </a:lnSpc>
              <a:spcBef>
                <a:spcPts val="0"/>
              </a:spcBef>
              <a:spcAft>
                <a:spcPts val="0"/>
              </a:spcAft>
              <a:buClrTx/>
              <a:buSzTx/>
              <a:buFontTx/>
            </a:pPr>
            <a:r>
              <a:rPr lang="en-US" altLang="zh-CN" sz="2000" b="1">
                <a:latin typeface="Arial" panose="020B0604020202090204"/>
                <a:ea typeface="Arial" panose="020B0604020202090204"/>
              </a:rPr>
              <a:t>2.健全审计制度要求</a:t>
            </a:r>
            <a:endParaRPr lang="en-US" altLang="zh-CN" sz="2000" b="1">
              <a:latin typeface="Arial" panose="020B0604020202090204"/>
              <a:ea typeface="Arial" panose="020B0604020202090204"/>
            </a:endParaRPr>
          </a:p>
          <a:p>
            <a:pPr indent="457200" algn="l" defTabSz="266700">
              <a:lnSpc>
                <a:spcPct val="100000"/>
              </a:lnSpc>
              <a:spcBef>
                <a:spcPts val="0"/>
              </a:spcBef>
              <a:spcAft>
                <a:spcPts val="0"/>
              </a:spcAft>
              <a:buClrTx/>
              <a:buSzTx/>
              <a:buNone/>
            </a:pPr>
            <a:endParaRPr lang="zh-CN" altLang="en-US" sz="1200" b="1">
              <a:latin typeface="仿宋" panose="02010609060101010101" charset="-122"/>
              <a:ea typeface="仿宋" panose="02010609060101010101" charset="-122"/>
              <a:cs typeface="仿宋" panose="02010609060101010101" charset="-122"/>
            </a:endParaRPr>
          </a:p>
          <a:p>
            <a:pPr indent="457200" algn="l" defTabSz="266700">
              <a:lnSpc>
                <a:spcPct val="100000"/>
              </a:lnSpc>
              <a:spcBef>
                <a:spcPts val="0"/>
              </a:spcBef>
              <a:spcAft>
                <a:spcPts val="0"/>
              </a:spcAft>
              <a:buClrTx/>
              <a:buSzTx/>
              <a:buNone/>
            </a:pPr>
            <a:r>
              <a:rPr lang="zh-CN" altLang="en-US" sz="1200" b="1">
                <a:latin typeface="仿宋" panose="02010609060101010101" charset="-122"/>
                <a:ea typeface="仿宋" panose="02010609060101010101" charset="-122"/>
                <a:cs typeface="仿宋" panose="02010609060101010101" charset="-122"/>
              </a:rPr>
              <a:t>第六条</a:t>
            </a:r>
            <a:r>
              <a:rPr lang="zh-CN" altLang="en-US" sz="1200">
                <a:latin typeface="仿宋" panose="02010609060101010101" charset="-122"/>
                <a:ea typeface="仿宋" panose="02010609060101010101" charset="-122"/>
                <a:cs typeface="仿宋" panose="02010609060101010101" charset="-122"/>
              </a:rPr>
              <a:t>　单位应当依照有关法律法规和国家有关规定建立健全内部审计制度，明确内部审计工作的领导体制、职责职权、人员配备、经费保障、审计结果运用和责任追究等。</a:t>
            </a:r>
            <a:endParaRPr lang="zh-CN" altLang="en-US" sz="1200">
              <a:latin typeface="仿宋" panose="02010609060101010101" charset="-122"/>
              <a:ea typeface="仿宋" panose="02010609060101010101" charset="-122"/>
              <a:cs typeface="仿宋" panose="02010609060101010101" charset="-122"/>
            </a:endParaRPr>
          </a:p>
          <a:p>
            <a:pPr indent="457200" algn="l" defTabSz="266700">
              <a:lnSpc>
                <a:spcPct val="100000"/>
              </a:lnSpc>
              <a:spcBef>
                <a:spcPts val="0"/>
              </a:spcBef>
              <a:spcAft>
                <a:spcPts val="0"/>
              </a:spcAft>
              <a:buClrTx/>
              <a:buSzTx/>
              <a:buNone/>
            </a:pPr>
            <a:r>
              <a:rPr lang="zh-CN" altLang="en-US" sz="1200">
                <a:solidFill>
                  <a:srgbClr val="FF0000"/>
                </a:solidFill>
                <a:latin typeface="仿宋" panose="02010609060101010101" charset="-122"/>
                <a:ea typeface="仿宋" panose="02010609060101010101" charset="-122"/>
                <a:cs typeface="仿宋" panose="02010609060101010101" charset="-122"/>
              </a:rPr>
              <a:t>单位党组织、董事会直接领导本单位的内部审计工作，加强对内部审计规划计划、质量控制、问题整改和队伍建设等重要事项的管理。单位主要负责人直接分管内部审计工作。</a:t>
            </a:r>
            <a:endParaRPr lang="zh-CN" altLang="en-US" sz="1200">
              <a:solidFill>
                <a:srgbClr val="FF0000"/>
              </a:solidFill>
              <a:latin typeface="仿宋" panose="02010609060101010101" charset="-122"/>
              <a:ea typeface="仿宋" panose="02010609060101010101" charset="-122"/>
              <a:cs typeface="仿宋" panose="02010609060101010101" charset="-122"/>
            </a:endParaRPr>
          </a:p>
          <a:p>
            <a:pPr indent="457200" algn="l" defTabSz="266700">
              <a:lnSpc>
                <a:spcPct val="100000"/>
              </a:lnSpc>
              <a:spcBef>
                <a:spcPts val="0"/>
              </a:spcBef>
              <a:spcAft>
                <a:spcPts val="0"/>
              </a:spcAft>
              <a:buClrTx/>
              <a:buSzTx/>
              <a:buNone/>
            </a:pPr>
            <a:r>
              <a:rPr lang="zh-CN" altLang="en-US" sz="1200">
                <a:latin typeface="仿宋" panose="02010609060101010101" charset="-122"/>
                <a:ea typeface="仿宋" panose="02010609060101010101" charset="-122"/>
                <a:cs typeface="仿宋" panose="02010609060101010101" charset="-122"/>
              </a:rPr>
              <a:t>单位可以根据需要设立党组织领导下的审计委员会，明确审计委员会职责和运行规则。审计委员会按照单位党组织的要求，加强对年度审计计划、内部审计结果等重要事项的管理。国有企业董事会中设置的审计委员会按照《中华人民共和国公司法》的规定执行。</a:t>
            </a:r>
            <a:endParaRPr lang="zh-CN" altLang="en-US" sz="1200">
              <a:latin typeface="仿宋" panose="02010609060101010101" charset="-122"/>
              <a:ea typeface="仿宋" panose="02010609060101010101" charset="-122"/>
              <a:cs typeface="仿宋" panose="02010609060101010101" charset="-122"/>
            </a:endParaRPr>
          </a:p>
          <a:p>
            <a:pPr indent="457200" algn="l" defTabSz="266700">
              <a:lnSpc>
                <a:spcPct val="100000"/>
              </a:lnSpc>
              <a:spcBef>
                <a:spcPts val="0"/>
              </a:spcBef>
              <a:spcAft>
                <a:spcPts val="0"/>
              </a:spcAft>
              <a:buClrTx/>
              <a:buSzTx/>
              <a:buNone/>
            </a:pPr>
            <a:endParaRPr lang="zh-CN" altLang="en-US" sz="1200">
              <a:latin typeface="仿宋" panose="02010609060101010101" charset="-122"/>
              <a:ea typeface="仿宋" panose="02010609060101010101" charset="-122"/>
              <a:cs typeface="仿宋" panose="02010609060101010101" charset="-122"/>
            </a:endParaRPr>
          </a:p>
          <a:p>
            <a:pPr algn="l" defTabSz="266700">
              <a:lnSpc>
                <a:spcPct val="100000"/>
              </a:lnSpc>
              <a:spcBef>
                <a:spcPts val="0"/>
              </a:spcBef>
              <a:spcAft>
                <a:spcPts val="0"/>
              </a:spcAft>
              <a:buClrTx/>
              <a:buSzTx/>
              <a:buFontTx/>
            </a:pPr>
            <a:r>
              <a:rPr lang="en-US" altLang="zh-CN" sz="2000" b="1">
                <a:latin typeface="Arial" panose="020B0604020202090204"/>
                <a:ea typeface="Arial" panose="020B0604020202090204"/>
              </a:rPr>
              <a:t>3.内部审计机构职责</a:t>
            </a:r>
            <a:endParaRPr lang="en-US" altLang="zh-CN" sz="2000" b="1">
              <a:latin typeface="Arial" panose="020B0604020202090204"/>
              <a:ea typeface="Arial" panose="020B0604020202090204"/>
            </a:endParaRPr>
          </a:p>
          <a:p>
            <a:pPr indent="457200" algn="l" defTabSz="266700">
              <a:lnSpc>
                <a:spcPct val="100000"/>
              </a:lnSpc>
              <a:spcBef>
                <a:spcPts val="0"/>
              </a:spcBef>
              <a:spcAft>
                <a:spcPts val="0"/>
              </a:spcAft>
              <a:buClrTx/>
              <a:buSzTx/>
              <a:buFontTx/>
            </a:pPr>
            <a:endParaRPr lang="zh-CN" altLang="en-US" sz="1200" b="1">
              <a:latin typeface="仿宋" panose="02010609060101010101" charset="-122"/>
              <a:ea typeface="仿宋" panose="02010609060101010101" charset="-122"/>
              <a:cs typeface="仿宋" panose="02010609060101010101" charset="-122"/>
            </a:endParaRPr>
          </a:p>
          <a:p>
            <a:pPr indent="457200" algn="l" defTabSz="266700">
              <a:lnSpc>
                <a:spcPct val="100000"/>
              </a:lnSpc>
              <a:spcBef>
                <a:spcPts val="0"/>
              </a:spcBef>
              <a:spcAft>
                <a:spcPts val="0"/>
              </a:spcAft>
              <a:buClrTx/>
              <a:buSzTx/>
              <a:buFontTx/>
            </a:pPr>
            <a:r>
              <a:rPr lang="zh-CN" altLang="en-US" sz="1200" b="1">
                <a:latin typeface="仿宋" panose="02010609060101010101" charset="-122"/>
                <a:ea typeface="仿宋" panose="02010609060101010101" charset="-122"/>
                <a:cs typeface="仿宋" panose="02010609060101010101" charset="-122"/>
              </a:rPr>
              <a:t>第十七条</a:t>
            </a:r>
            <a:r>
              <a:rPr lang="zh-CN" altLang="en-US" sz="1200">
                <a:latin typeface="仿宋" panose="02010609060101010101" charset="-122"/>
                <a:ea typeface="仿宋" panose="02010609060101010101" charset="-122"/>
                <a:cs typeface="仿宋" panose="02010609060101010101" charset="-122"/>
              </a:rPr>
              <a:t>　内部审计机构应当按照国家有关规定和本单位的要求履行下列职责：</a:t>
            </a:r>
            <a:endParaRPr lang="zh-CN" altLang="en-US" sz="1200">
              <a:latin typeface="仿宋" panose="02010609060101010101" charset="-122"/>
              <a:ea typeface="仿宋" panose="02010609060101010101" charset="-122"/>
              <a:cs typeface="仿宋" panose="02010609060101010101" charset="-122"/>
            </a:endParaRPr>
          </a:p>
          <a:p>
            <a:pPr indent="457200" algn="l" defTabSz="266700">
              <a:lnSpc>
                <a:spcPct val="100000"/>
              </a:lnSpc>
              <a:spcBef>
                <a:spcPts val="0"/>
              </a:spcBef>
              <a:spcAft>
                <a:spcPts val="0"/>
              </a:spcAft>
              <a:buClrTx/>
              <a:buSzTx/>
              <a:buNone/>
            </a:pPr>
            <a:r>
              <a:rPr lang="zh-CN" altLang="en-US" sz="1200">
                <a:latin typeface="仿宋" panose="02010609060101010101" charset="-122"/>
                <a:ea typeface="仿宋" panose="02010609060101010101" charset="-122"/>
                <a:cs typeface="仿宋" panose="02010609060101010101" charset="-122"/>
              </a:rPr>
              <a:t>（一）对本单位及所属单位贯彻落实国家重大政策措施情况进行审计；（二）对本单位及所属单位发展规划、战略决策、重大措施以及年度业务计划执行情况进行审计；（三）对本单位及所属单位的财政收支、财务收支和固定资产投资项目进行审计；（四）对本单位及所属单位的自然资源资产管理和生态环境保护责任的履行情况进行审计；（五）对本单位及所属单位的境外机构、境外资产和境外经济活动进行审计；（六）对本单位及所属单位的经济管理和效益情况、内部控制和风险管理情况进行审计；（七）对本单位内部管理的领导人员履行经济责任情况进行审计；（八）办理本单位要求办理的其他内部审计事项，协助本单位主要负责人督促落实审计发现问题的整改工作；（九）对本单位所属单位的内部审计工作进行指导、监督和管理；（十）法律法规和国家规定的其他审计职责。</a:t>
            </a:r>
            <a:endParaRPr lang="zh-CN" altLang="en-US" sz="1200">
              <a:latin typeface="仿宋" panose="02010609060101010101" charset="-122"/>
              <a:ea typeface="仿宋" panose="02010609060101010101" charset="-122"/>
              <a:cs typeface="仿宋" panose="02010609060101010101" charset="-122"/>
            </a:endParaRPr>
          </a:p>
          <a:p>
            <a:pPr indent="457200" algn="l" defTabSz="266700">
              <a:lnSpc>
                <a:spcPct val="100000"/>
              </a:lnSpc>
              <a:spcBef>
                <a:spcPts val="0"/>
              </a:spcBef>
              <a:spcAft>
                <a:spcPts val="0"/>
              </a:spcAft>
              <a:buClrTx/>
              <a:buSzTx/>
              <a:buNone/>
            </a:pPr>
            <a:endParaRPr lang="zh-CN" altLang="en-US" sz="1200">
              <a:latin typeface="仿宋" panose="02010609060101010101" charset="-122"/>
              <a:ea typeface="仿宋" panose="02010609060101010101" charset="-122"/>
              <a:cs typeface="仿宋" panose="02010609060101010101" charset="-122"/>
            </a:endParaRPr>
          </a:p>
          <a:p>
            <a:pPr algn="l" defTabSz="266700">
              <a:lnSpc>
                <a:spcPct val="100000"/>
              </a:lnSpc>
              <a:spcBef>
                <a:spcPts val="0"/>
              </a:spcBef>
              <a:spcAft>
                <a:spcPts val="0"/>
              </a:spcAft>
              <a:buClrTx/>
              <a:buSzTx/>
              <a:buFontTx/>
              <a:buNone/>
            </a:pPr>
            <a:r>
              <a:rPr lang="en-US" altLang="zh-CN" sz="2000" b="1">
                <a:latin typeface="Arial" panose="020B0604020202090204"/>
                <a:ea typeface="Arial" panose="020B0604020202090204"/>
              </a:rPr>
              <a:t>4.法律责任</a:t>
            </a:r>
            <a:endParaRPr lang="en-US" altLang="zh-CN" sz="2000" b="1">
              <a:latin typeface="Arial" panose="020B0604020202090204"/>
              <a:ea typeface="Arial" panose="020B0604020202090204"/>
            </a:endParaRPr>
          </a:p>
          <a:p>
            <a:pPr indent="457200" algn="l" defTabSz="266700">
              <a:lnSpc>
                <a:spcPct val="100000"/>
              </a:lnSpc>
              <a:spcBef>
                <a:spcPts val="0"/>
              </a:spcBef>
              <a:spcAft>
                <a:spcPts val="0"/>
              </a:spcAft>
              <a:buClrTx/>
              <a:buSzTx/>
              <a:buFontTx/>
              <a:buNone/>
            </a:pPr>
            <a:endParaRPr lang="zh-CN" altLang="en-US" sz="1200" b="1">
              <a:latin typeface="仿宋" panose="02010609060101010101" charset="-122"/>
              <a:ea typeface="仿宋" panose="02010609060101010101" charset="-122"/>
              <a:cs typeface="仿宋" panose="02010609060101010101" charset="-122"/>
            </a:endParaRPr>
          </a:p>
          <a:p>
            <a:pPr indent="457200" algn="l" defTabSz="266700">
              <a:lnSpc>
                <a:spcPct val="100000"/>
              </a:lnSpc>
              <a:spcBef>
                <a:spcPts val="0"/>
              </a:spcBef>
              <a:spcAft>
                <a:spcPts val="0"/>
              </a:spcAft>
              <a:buClrTx/>
              <a:buSzTx/>
              <a:buFontTx/>
              <a:buNone/>
            </a:pPr>
            <a:r>
              <a:rPr lang="zh-CN" altLang="en-US" sz="1200" b="1">
                <a:latin typeface="仿宋" panose="02010609060101010101" charset="-122"/>
                <a:ea typeface="仿宋" panose="02010609060101010101" charset="-122"/>
                <a:cs typeface="仿宋" panose="02010609060101010101" charset="-122"/>
              </a:rPr>
              <a:t>第三十八条</a:t>
            </a:r>
            <a:r>
              <a:rPr lang="zh-CN" altLang="en-US" sz="1200">
                <a:latin typeface="仿宋" panose="02010609060101010101" charset="-122"/>
                <a:ea typeface="仿宋" panose="02010609060101010101" charset="-122"/>
                <a:cs typeface="仿宋" panose="02010609060101010101" charset="-122"/>
              </a:rPr>
              <a:t>　单位有下列情形之一的，由审计机关责令改正；</a:t>
            </a:r>
            <a:r>
              <a:rPr lang="zh-CN" altLang="en-US" sz="1200">
                <a:solidFill>
                  <a:srgbClr val="FF0000"/>
                </a:solidFill>
                <a:latin typeface="仿宋" panose="02010609060101010101" charset="-122"/>
                <a:ea typeface="仿宋" panose="02010609060101010101" charset="-122"/>
                <a:cs typeface="仿宋" panose="02010609060101010101" charset="-122"/>
              </a:rPr>
              <a:t>情节严重的，由有权机关对直接负责的主管人员和其他直接责任人员依法依规处理；构成犯罪的，依法追究刑事责任：</a:t>
            </a:r>
            <a:endParaRPr lang="zh-CN" altLang="en-US" sz="1200">
              <a:solidFill>
                <a:srgbClr val="FF0000"/>
              </a:solidFill>
              <a:latin typeface="仿宋" panose="02010609060101010101" charset="-122"/>
              <a:ea typeface="仿宋" panose="02010609060101010101" charset="-122"/>
              <a:cs typeface="仿宋" panose="02010609060101010101" charset="-122"/>
            </a:endParaRPr>
          </a:p>
          <a:p>
            <a:pPr indent="457200" algn="l" defTabSz="266700">
              <a:lnSpc>
                <a:spcPct val="100000"/>
              </a:lnSpc>
              <a:spcBef>
                <a:spcPts val="0"/>
              </a:spcBef>
              <a:spcAft>
                <a:spcPts val="0"/>
              </a:spcAft>
              <a:buClrTx/>
              <a:buSzTx/>
              <a:buNone/>
            </a:pPr>
            <a:r>
              <a:rPr lang="zh-CN" altLang="en-US" sz="1200">
                <a:latin typeface="仿宋" panose="02010609060101010101" charset="-122"/>
                <a:ea typeface="仿宋" panose="02010609060101010101" charset="-122"/>
                <a:cs typeface="仿宋" panose="02010609060101010101" charset="-122"/>
              </a:rPr>
              <a:t>（一）未建立内部审计制度或者未开展内部审计工作的；（二）安排内部审计机构和人员从事财务管理、资产管理、工程建设以及招投标管理、政府采购管理等可能影响其独立、客观履行内部审计职责的工作的；（三）授意、指使、强令内部审计机构或者人员隐瞒审计查出的问题或者提供虚假审计报告的；（四）未及时移送内部审计发现的重大违纪违法问题线索的；</a:t>
            </a:r>
            <a:r>
              <a:rPr lang="zh-CN" altLang="en-US" sz="1200" b="0">
                <a:latin typeface="仿宋" panose="02010609060101010101" charset="-122"/>
                <a:ea typeface="仿宋" panose="02010609060101010101" charset="-122"/>
                <a:cs typeface="仿宋" panose="02010609060101010101" charset="-122"/>
              </a:rPr>
              <a:t>（五）违反法律法规和国家规定的其他情形。</a:t>
            </a:r>
            <a:endParaRPr lang="zh-CN" altLang="en-US" sz="1200" b="0">
              <a:latin typeface="仿宋" panose="02010609060101010101" charset="-122"/>
              <a:ea typeface="仿宋" panose="02010609060101010101" charset="-122"/>
              <a:cs typeface="仿宋" panose="02010609060101010101" charset="-122"/>
            </a:endParaRPr>
          </a:p>
        </p:txBody>
      </p:sp>
    </p:spTree>
  </p:cSld>
  <p:clrMapOvr>
    <a:masterClrMapping/>
  </p:clrMapOvr>
</p:sld>
</file>

<file path=ppt/theme/theme1.xml><?xml version="1.0" encoding="utf-8"?>
<a:theme xmlns:a="http://schemas.openxmlformats.org/drawingml/2006/main" name="3da4db04-f80a-40dc-b02b-e05d17a4f54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9544</Words>
  <Application>WPS 演示</Application>
  <PresentationFormat>On-screen Show (4:3)</PresentationFormat>
  <Paragraphs>326</Paragraphs>
  <Slides>16</Slides>
  <Notes>0</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16</vt:i4>
      </vt:variant>
    </vt:vector>
  </HeadingPairs>
  <TitlesOfParts>
    <vt:vector size="30" baseType="lpstr">
      <vt:lpstr>Arial</vt:lpstr>
      <vt:lpstr>宋体</vt:lpstr>
      <vt:lpstr>Wingdings</vt:lpstr>
      <vt:lpstr>微软雅黑</vt:lpstr>
      <vt:lpstr>汉仪旗黑</vt:lpstr>
      <vt:lpstr>仿宋</vt:lpstr>
      <vt:lpstr>Arial</vt:lpstr>
      <vt:lpstr>Calibri</vt:lpstr>
      <vt:lpstr>Helvetica Neue</vt:lpstr>
      <vt:lpstr>FangSong</vt:lpstr>
      <vt:lpstr>微软雅黑</vt:lpstr>
      <vt:lpstr>Arial Unicode MS</vt:lpstr>
      <vt:lpstr>微软雅黑</vt:lpstr>
      <vt:lpstr>3da4db04-f80a-40dc-b02b-e05d17a4f54e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李林|大成律师</cp:lastModifiedBy>
  <cp:revision>20</cp:revision>
  <dcterms:created xsi:type="dcterms:W3CDTF">2026-04-15T06:42:32Z</dcterms:created>
  <dcterms:modified xsi:type="dcterms:W3CDTF">2026-04-15T06:42:32Z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2052-12.1.25205.25205</vt:lpwstr>
  </property>
  <property fmtid="{D5CDD505-2E9C-101B-9397-08002B2CF9AE}" pid="3" name="ICV">
    <vt:lpwstr>4729C40FADB8303C6894DC694B80282F_42</vt:lpwstr>
  </property>
</Properties>
</file>